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7"/>
  </p:notesMasterIdLst>
  <p:sldIdLst>
    <p:sldId id="374" r:id="rId2"/>
    <p:sldId id="278" r:id="rId3"/>
    <p:sldId id="403" r:id="rId4"/>
    <p:sldId id="404" r:id="rId5"/>
    <p:sldId id="355" r:id="rId6"/>
    <p:sldId id="363" r:id="rId7"/>
    <p:sldId id="413" r:id="rId8"/>
    <p:sldId id="396" r:id="rId9"/>
    <p:sldId id="412" r:id="rId10"/>
    <p:sldId id="411" r:id="rId11"/>
    <p:sldId id="364" r:id="rId12"/>
    <p:sldId id="408" r:id="rId13"/>
    <p:sldId id="351" r:id="rId14"/>
    <p:sldId id="352" r:id="rId15"/>
    <p:sldId id="356" r:id="rId16"/>
    <p:sldId id="357" r:id="rId17"/>
    <p:sldId id="358" r:id="rId18"/>
    <p:sldId id="359" r:id="rId19"/>
    <p:sldId id="360" r:id="rId20"/>
    <p:sldId id="361" r:id="rId21"/>
    <p:sldId id="362" r:id="rId22"/>
    <p:sldId id="267" r:id="rId23"/>
    <p:sldId id="323" r:id="rId24"/>
    <p:sldId id="286" r:id="rId25"/>
    <p:sldId id="268" r:id="rId26"/>
    <p:sldId id="324" r:id="rId27"/>
    <p:sldId id="287" r:id="rId28"/>
    <p:sldId id="269" r:id="rId29"/>
    <p:sldId id="399" r:id="rId30"/>
    <p:sldId id="330" r:id="rId31"/>
    <p:sldId id="348" r:id="rId32"/>
    <p:sldId id="347" r:id="rId33"/>
    <p:sldId id="372" r:id="rId34"/>
    <p:sldId id="373" r:id="rId35"/>
    <p:sldId id="303" r:id="rId36"/>
    <p:sldId id="305" r:id="rId37"/>
    <p:sldId id="400" r:id="rId38"/>
    <p:sldId id="405" r:id="rId39"/>
    <p:sldId id="299" r:id="rId40"/>
    <p:sldId id="366" r:id="rId41"/>
    <p:sldId id="409" r:id="rId42"/>
    <p:sldId id="392" r:id="rId43"/>
    <p:sldId id="393" r:id="rId44"/>
    <p:sldId id="369" r:id="rId45"/>
    <p:sldId id="307" r:id="rId46"/>
    <p:sldId id="308" r:id="rId47"/>
    <p:sldId id="309" r:id="rId48"/>
    <p:sldId id="310" r:id="rId49"/>
    <p:sldId id="311" r:id="rId50"/>
    <p:sldId id="312" r:id="rId51"/>
    <p:sldId id="313" r:id="rId52"/>
    <p:sldId id="325" r:id="rId53"/>
    <p:sldId id="272" r:id="rId54"/>
    <p:sldId id="288" r:id="rId55"/>
    <p:sldId id="273" r:id="rId56"/>
    <p:sldId id="317" r:id="rId57"/>
    <p:sldId id="289" r:id="rId58"/>
    <p:sldId id="274" r:id="rId59"/>
    <p:sldId id="290" r:id="rId60"/>
    <p:sldId id="275" r:id="rId61"/>
    <p:sldId id="406" r:id="rId62"/>
    <p:sldId id="291" r:id="rId63"/>
    <p:sldId id="276" r:id="rId64"/>
    <p:sldId id="292" r:id="rId65"/>
    <p:sldId id="277" r:id="rId66"/>
    <p:sldId id="407" r:id="rId67"/>
    <p:sldId id="333" r:id="rId68"/>
    <p:sldId id="336" r:id="rId69"/>
    <p:sldId id="335" r:id="rId70"/>
    <p:sldId id="337" r:id="rId71"/>
    <p:sldId id="401" r:id="rId72"/>
    <p:sldId id="339" r:id="rId73"/>
    <p:sldId id="395" r:id="rId74"/>
    <p:sldId id="402" r:id="rId75"/>
    <p:sldId id="263" r:id="rId76"/>
  </p:sldIdLst>
  <p:sldSz cx="9144000" cy="6858000" type="screen4x3"/>
  <p:notesSz cx="7099300" cy="10234613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000066"/>
    <a:srgbClr val="FF3300"/>
    <a:srgbClr val="000099"/>
    <a:srgbClr val="FFFFCC"/>
    <a:srgbClr val="FFFF66"/>
    <a:srgbClr val="990000"/>
    <a:srgbClr val="CC0000"/>
    <a:srgbClr val="FF00FF"/>
    <a:srgbClr val="CCFFFF"/>
    <a:srgbClr val="FFCCFF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131" autoAdjust="0"/>
    <p:restoredTop sz="94169" autoAdjust="0"/>
  </p:normalViewPr>
  <p:slideViewPr>
    <p:cSldViewPr>
      <p:cViewPr varScale="1">
        <p:scale>
          <a:sx n="115" d="100"/>
          <a:sy n="115" d="100"/>
        </p:scale>
        <p:origin x="-152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972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104" Type="http://schemas.microsoft.com/office/2015/10/relationships/revisionInfo" Target="revisionInfo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4021138" y="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E50A88-F9BC-45F4-9257-783B0438F67F}" type="datetimeFigureOut">
              <a:rPr lang="fr-FR" smtClean="0"/>
              <a:pPr/>
              <a:t>06/02/2019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709613" y="4860925"/>
            <a:ext cx="5680075" cy="4605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4021138" y="972185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B9F49C-BDB4-4832-86C1-4209BB4868C7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1724D4-1A8B-414F-AF14-F04B7331EB24}" type="datetimeFigureOut">
              <a:rPr lang="fr-FR"/>
              <a:pPr>
                <a:defRPr/>
              </a:pPr>
              <a:t>06/02/2019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E8ACAE-CD47-4D38-A47B-AE85E4792B16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42FA59-B334-4AD0-800B-C0A39976207A}" type="datetimeFigureOut">
              <a:rPr lang="fr-FR"/>
              <a:pPr>
                <a:defRPr/>
              </a:pPr>
              <a:t>06/02/2019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A9A0D9-3FD1-49B0-8325-91E784622A4E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570ABE-EE01-436B-B3C3-6F44F5828EF6}" type="datetimeFigureOut">
              <a:rPr lang="fr-FR"/>
              <a:pPr>
                <a:defRPr/>
              </a:pPr>
              <a:t>06/02/2019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625526-A1D4-4230-813F-D70A3700FAF2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E40B06-EA6B-4C2D-A256-43FE09F6368C}" type="datetimeFigureOut">
              <a:rPr lang="fr-FR"/>
              <a:pPr>
                <a:defRPr/>
              </a:pPr>
              <a:t>06/02/2019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5EE301-34C8-48DF-B953-863C03EF7597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042275-9DE3-47CA-830C-61586C991AA2}" type="datetimeFigureOut">
              <a:rPr lang="fr-FR"/>
              <a:pPr>
                <a:defRPr/>
              </a:pPr>
              <a:t>06/02/2019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FC485D-473E-4316-84C2-EAC9AF3704AA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A3FFAB-130E-4DEB-AF97-874F9DA53776}" type="datetimeFigureOut">
              <a:rPr lang="fr-FR"/>
              <a:pPr>
                <a:defRPr/>
              </a:pPr>
              <a:t>06/02/2019</a:t>
            </a:fld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B68C4D-82E3-4402-B98E-E879DDBDB09C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C658BD-1A8F-40B5-B729-61D9F5FD04C2}" type="datetimeFigureOut">
              <a:rPr lang="fr-FR"/>
              <a:pPr>
                <a:defRPr/>
              </a:pPr>
              <a:t>06/02/2019</a:t>
            </a:fld>
            <a:endParaRPr lang="fr-FR"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37B742-BF79-49A5-BE6D-EDC45E35E40B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3B0566-11AD-49A6-BBC4-206964DABEF4}" type="datetimeFigureOut">
              <a:rPr lang="fr-FR"/>
              <a:pPr>
                <a:defRPr/>
              </a:pPr>
              <a:t>06/02/2019</a:t>
            </a:fld>
            <a:endParaRPr lang="fr-FR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0C2706-0FF1-4D56-983A-8DFA166B942D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DE3D4D-CD88-4420-8C89-DD6D3329A3E6}" type="datetimeFigureOut">
              <a:rPr lang="fr-FR"/>
              <a:pPr>
                <a:defRPr/>
              </a:pPr>
              <a:t>06/02/2019</a:t>
            </a:fld>
            <a:endParaRPr lang="fr-FR"/>
          </a:p>
        </p:txBody>
      </p:sp>
      <p:sp>
        <p:nvSpPr>
          <p:cNvPr id="3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59855A-C26F-454B-873B-6CF15A87B368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B0EF97-FB95-4D15-A09C-DB6BE81D25C9}" type="datetimeFigureOut">
              <a:rPr lang="fr-FR"/>
              <a:pPr>
                <a:defRPr/>
              </a:pPr>
              <a:t>06/02/2019</a:t>
            </a:fld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C73F08-57D6-4E6A-9D87-E049A1A8788F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9F5E83-4C91-446A-82A3-C574DA67E786}" type="datetimeFigureOut">
              <a:rPr lang="fr-FR"/>
              <a:pPr>
                <a:defRPr/>
              </a:pPr>
              <a:t>06/02/2019</a:t>
            </a:fld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EFD33B-2C22-4382-8319-7FC091FC10E2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pour modifier le style du titre</a:t>
            </a:r>
          </a:p>
        </p:txBody>
      </p:sp>
      <p:sp>
        <p:nvSpPr>
          <p:cNvPr id="1027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344B0F2-FCC0-4CCA-9264-CE6DCB3A8A5C}" type="datetimeFigureOut">
              <a:rPr lang="fr-FR"/>
              <a:pPr>
                <a:defRPr/>
              </a:pPr>
              <a:t>06/02/2019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A9239F6-99B1-48C7-98A2-5D1C8470336A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gif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gif"/><Relationship Id="rId4" Type="http://schemas.openxmlformats.org/officeDocument/2006/relationships/image" Target="../media/image3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10" Type="http://schemas.openxmlformats.org/officeDocument/2006/relationships/image" Target="../media/image3.gif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gif"/><Relationship Id="rId5" Type="http://schemas.openxmlformats.org/officeDocument/2006/relationships/image" Target="../media/image43.png"/><Relationship Id="rId4" Type="http://schemas.openxmlformats.org/officeDocument/2006/relationships/image" Target="../media/image42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gif"/><Relationship Id="rId4" Type="http://schemas.openxmlformats.org/officeDocument/2006/relationships/image" Target="../media/image3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gif"/><Relationship Id="rId4" Type="http://schemas.openxmlformats.org/officeDocument/2006/relationships/image" Target="../media/image48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gif"/><Relationship Id="rId4" Type="http://schemas.openxmlformats.org/officeDocument/2006/relationships/image" Target="../media/image5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gif"/><Relationship Id="rId5" Type="http://schemas.openxmlformats.org/officeDocument/2006/relationships/image" Target="../media/image56.gif"/><Relationship Id="rId4" Type="http://schemas.openxmlformats.org/officeDocument/2006/relationships/image" Target="../media/image5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59.gi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gif"/><Relationship Id="rId2" Type="http://schemas.openxmlformats.org/officeDocument/2006/relationships/image" Target="../media/image60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gif"/><Relationship Id="rId4" Type="http://schemas.openxmlformats.org/officeDocument/2006/relationships/image" Target="../media/image3.gi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gif"/><Relationship Id="rId5" Type="http://schemas.openxmlformats.org/officeDocument/2006/relationships/image" Target="../media/image65.png"/><Relationship Id="rId4" Type="http://schemas.openxmlformats.org/officeDocument/2006/relationships/image" Target="../media/image3.gi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gif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gi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gif"/><Relationship Id="rId5" Type="http://schemas.openxmlformats.org/officeDocument/2006/relationships/image" Target="../media/image71.gif"/><Relationship Id="rId4" Type="http://schemas.openxmlformats.org/officeDocument/2006/relationships/image" Target="../media/image3.gi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73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gi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gif"/><Relationship Id="rId7" Type="http://schemas.openxmlformats.org/officeDocument/2006/relationships/image" Target="../media/image3.gif"/><Relationship Id="rId2" Type="http://schemas.openxmlformats.org/officeDocument/2006/relationships/image" Target="../media/image75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gif"/><Relationship Id="rId5" Type="http://schemas.openxmlformats.org/officeDocument/2006/relationships/image" Target="../media/image78.gif"/><Relationship Id="rId4" Type="http://schemas.openxmlformats.org/officeDocument/2006/relationships/image" Target="../media/image77.gi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56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gif"/><Relationship Id="rId5" Type="http://schemas.openxmlformats.org/officeDocument/2006/relationships/image" Target="../media/image81.gif"/><Relationship Id="rId4" Type="http://schemas.openxmlformats.org/officeDocument/2006/relationships/image" Target="../media/image80.gi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7" Type="http://schemas.openxmlformats.org/officeDocument/2006/relationships/image" Target="../media/image81.gif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gif"/><Relationship Id="rId5" Type="http://schemas.openxmlformats.org/officeDocument/2006/relationships/image" Target="../media/image3.gif"/><Relationship Id="rId4" Type="http://schemas.openxmlformats.org/officeDocument/2006/relationships/image" Target="../media/image8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gif"/><Relationship Id="rId7" Type="http://schemas.openxmlformats.org/officeDocument/2006/relationships/image" Target="../media/image94.png"/><Relationship Id="rId2" Type="http://schemas.openxmlformats.org/officeDocument/2006/relationships/image" Target="../media/image89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gif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gif"/><Relationship Id="rId3" Type="http://schemas.openxmlformats.org/officeDocument/2006/relationships/image" Target="../media/image95.jpeg"/><Relationship Id="rId7" Type="http://schemas.openxmlformats.org/officeDocument/2006/relationships/image" Target="../media/image47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png"/><Relationship Id="rId5" Type="http://schemas.openxmlformats.org/officeDocument/2006/relationships/image" Target="../media/image97.gif"/><Relationship Id="rId4" Type="http://schemas.openxmlformats.org/officeDocument/2006/relationships/image" Target="../media/image96.gi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gif"/><Relationship Id="rId2" Type="http://schemas.openxmlformats.org/officeDocument/2006/relationships/image" Target="../media/image99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gi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7" Type="http://schemas.openxmlformats.org/officeDocument/2006/relationships/image" Target="../media/image105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4.gif"/><Relationship Id="rId5" Type="http://schemas.openxmlformats.org/officeDocument/2006/relationships/image" Target="../media/image103.png"/><Relationship Id="rId4" Type="http://schemas.openxmlformats.org/officeDocument/2006/relationships/image" Target="../media/image3.gi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7" Type="http://schemas.openxmlformats.org/officeDocument/2006/relationships/image" Target="../media/image71.gif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gif"/><Relationship Id="rId5" Type="http://schemas.openxmlformats.org/officeDocument/2006/relationships/image" Target="../media/image107.gif"/><Relationship Id="rId4" Type="http://schemas.openxmlformats.org/officeDocument/2006/relationships/image" Target="../media/image104.gi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gi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3.gif"/><Relationship Id="rId4" Type="http://schemas.openxmlformats.org/officeDocument/2006/relationships/image" Target="../media/image3.gi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gi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gi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gi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gi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gi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gif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gi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gi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7" Type="http://schemas.openxmlformats.org/officeDocument/2006/relationships/image" Target="../media/image126.png"/><Relationship Id="rId2" Type="http://schemas.openxmlformats.org/officeDocument/2006/relationships/image" Target="../media/image124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5.gif"/><Relationship Id="rId5" Type="http://schemas.openxmlformats.org/officeDocument/2006/relationships/image" Target="../media/image3.gif"/><Relationship Id="rId4" Type="http://schemas.openxmlformats.org/officeDocument/2006/relationships/image" Target="../media/image21.gi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8.jpeg"/><Relationship Id="rId5" Type="http://schemas.openxmlformats.org/officeDocument/2006/relationships/image" Target="../media/image3.gif"/><Relationship Id="rId4" Type="http://schemas.openxmlformats.org/officeDocument/2006/relationships/image" Target="../media/image21.gi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gi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31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gif"/><Relationship Id="rId4" Type="http://schemas.openxmlformats.org/officeDocument/2006/relationships/image" Target="../media/image21.gif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gif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34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gif"/><Relationship Id="rId4" Type="http://schemas.openxmlformats.org/officeDocument/2006/relationships/image" Target="../media/image21.gif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gif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38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gif"/><Relationship Id="rId4" Type="http://schemas.openxmlformats.org/officeDocument/2006/relationships/image" Target="../media/image21.gif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gif"/><Relationship Id="rId4" Type="http://schemas.openxmlformats.org/officeDocument/2006/relationships/image" Target="../media/image141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42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3.png"/><Relationship Id="rId5" Type="http://schemas.openxmlformats.org/officeDocument/2006/relationships/image" Target="../media/image3.gif"/><Relationship Id="rId4" Type="http://schemas.openxmlformats.org/officeDocument/2006/relationships/image" Target="../media/image21.gif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5.jpeg"/><Relationship Id="rId4" Type="http://schemas.openxmlformats.org/officeDocument/2006/relationships/image" Target="../media/image144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gif"/><Relationship Id="rId4" Type="http://schemas.openxmlformats.org/officeDocument/2006/relationships/image" Target="../media/image146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gif"/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gif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3.gif"/><Relationship Id="rId3" Type="http://schemas.openxmlformats.org/officeDocument/2006/relationships/image" Target="../media/image149.gif"/><Relationship Id="rId7" Type="http://schemas.openxmlformats.org/officeDocument/2006/relationships/image" Target="../media/image3.gif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2.gif"/><Relationship Id="rId11" Type="http://schemas.openxmlformats.org/officeDocument/2006/relationships/image" Target="../media/image156.gif"/><Relationship Id="rId5" Type="http://schemas.openxmlformats.org/officeDocument/2006/relationships/image" Target="../media/image151.gif"/><Relationship Id="rId10" Type="http://schemas.openxmlformats.org/officeDocument/2006/relationships/image" Target="../media/image155.png"/><Relationship Id="rId4" Type="http://schemas.openxmlformats.org/officeDocument/2006/relationships/image" Target="../media/image150.gif"/><Relationship Id="rId9" Type="http://schemas.openxmlformats.org/officeDocument/2006/relationships/image" Target="../media/image154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2.gif"/><Relationship Id="rId13" Type="http://schemas.openxmlformats.org/officeDocument/2006/relationships/image" Target="../media/image167.gif"/><Relationship Id="rId3" Type="http://schemas.openxmlformats.org/officeDocument/2006/relationships/image" Target="../media/image158.gif"/><Relationship Id="rId7" Type="http://schemas.openxmlformats.org/officeDocument/2006/relationships/image" Target="../media/image161.png"/><Relationship Id="rId12" Type="http://schemas.openxmlformats.org/officeDocument/2006/relationships/image" Target="../media/image166.gif"/><Relationship Id="rId2" Type="http://schemas.openxmlformats.org/officeDocument/2006/relationships/image" Target="../media/image157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0.gif"/><Relationship Id="rId11" Type="http://schemas.openxmlformats.org/officeDocument/2006/relationships/image" Target="../media/image165.gif"/><Relationship Id="rId5" Type="http://schemas.openxmlformats.org/officeDocument/2006/relationships/image" Target="../media/image3.gif"/><Relationship Id="rId10" Type="http://schemas.openxmlformats.org/officeDocument/2006/relationships/image" Target="../media/image164.gif"/><Relationship Id="rId4" Type="http://schemas.openxmlformats.org/officeDocument/2006/relationships/image" Target="../media/image159.gif"/><Relationship Id="rId9" Type="http://schemas.openxmlformats.org/officeDocument/2006/relationships/image" Target="../media/image163.gif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168.gif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gif"/><Relationship Id="rId7" Type="http://schemas.openxmlformats.org/officeDocument/2006/relationships/image" Target="../media/image173.gif"/><Relationship Id="rId2" Type="http://schemas.openxmlformats.org/officeDocument/2006/relationships/image" Target="../media/image169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gif"/><Relationship Id="rId5" Type="http://schemas.openxmlformats.org/officeDocument/2006/relationships/image" Target="../media/image172.gif"/><Relationship Id="rId4" Type="http://schemas.openxmlformats.org/officeDocument/2006/relationships/image" Target="../media/image171.gif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7.png"/><Relationship Id="rId5" Type="http://schemas.openxmlformats.org/officeDocument/2006/relationships/image" Target="../media/image176.gif"/><Relationship Id="rId4" Type="http://schemas.openxmlformats.org/officeDocument/2006/relationships/image" Target="../media/image175.gif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png"/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gif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png"/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3.gif"/><Relationship Id="rId5" Type="http://schemas.openxmlformats.org/officeDocument/2006/relationships/image" Target="../media/image182.gif"/><Relationship Id="rId4" Type="http://schemas.openxmlformats.org/officeDocument/2006/relationships/image" Target="../media/image3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Dudu\Desktop\acoze\5 bonnes raisons-idees recus-sur-VE\bulles et autres dessins\01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71800" y="908720"/>
            <a:ext cx="3454598" cy="3339016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2987824" y="1412776"/>
            <a:ext cx="295232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La voiture électrique</a:t>
            </a:r>
          </a:p>
          <a:p>
            <a:pPr algn="ctr"/>
            <a:r>
              <a:rPr lang="fr-FR" sz="44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démystifiée</a:t>
            </a:r>
          </a:p>
        </p:txBody>
      </p:sp>
      <p:pic>
        <p:nvPicPr>
          <p:cNvPr id="5" name="Picture 8" descr="C:\Users\Dudu\Desktop\acoze\logo transparent\acoze-log2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28384" y="6381328"/>
            <a:ext cx="1008112" cy="364383"/>
          </a:xfrm>
          <a:prstGeom prst="rect">
            <a:avLst/>
          </a:prstGeom>
          <a:noFill/>
        </p:spPr>
      </p:pic>
      <p:pic>
        <p:nvPicPr>
          <p:cNvPr id="7" name="Picture 3" descr="C:\Users\Dudu\Desktop\17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27784" y="4221088"/>
            <a:ext cx="3547385" cy="19168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573016"/>
            <a:ext cx="5011367" cy="2943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C:\Users\Dudu\Desktop\cancel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99792" y="4509120"/>
            <a:ext cx="1144719" cy="792088"/>
          </a:xfrm>
          <a:prstGeom prst="rect">
            <a:avLst/>
          </a:prstGeom>
          <a:noFill/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5436096" y="4477761"/>
            <a:ext cx="3707904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fr-FR" altLang="ja-JP" sz="2400" b="1" dirty="0" smtClean="0">
                <a:solidFill>
                  <a:srgbClr val="000066"/>
                </a:solidFill>
                <a:latin typeface="+mn-lt"/>
                <a:ea typeface="MS Mincho" pitchFamily="49" charset="-128"/>
                <a:cs typeface="Arial" pitchFamily="34" charset="0"/>
              </a:rPr>
              <a:t>Dans l’habitacle, il n’y a </a:t>
            </a:r>
            <a:r>
              <a:rPr lang="fr-FR" altLang="ja-JP" sz="2400" b="1" dirty="0" smtClean="0">
                <a:solidFill>
                  <a:srgbClr val="FF3300"/>
                </a:solidFill>
                <a:latin typeface="+mn-lt"/>
                <a:ea typeface="MS Mincho" pitchFamily="49" charset="-128"/>
                <a:cs typeface="Arial" pitchFamily="34" charset="0"/>
              </a:rPr>
              <a:t>pas le pont central </a:t>
            </a:r>
            <a:r>
              <a:rPr lang="fr-FR" altLang="ja-JP" sz="2400" b="1" dirty="0" smtClean="0">
                <a:solidFill>
                  <a:srgbClr val="000066"/>
                </a:solidFill>
                <a:latin typeface="+mn-lt"/>
                <a:ea typeface="MS Mincho" pitchFamily="49" charset="-128"/>
                <a:cs typeface="Arial" pitchFamily="34" charset="0"/>
              </a:rPr>
              <a:t>du  passage du pot d’échappement.</a:t>
            </a:r>
            <a:endParaRPr lang="fr-FR" altLang="ja-JP" sz="2400" b="1" dirty="0">
              <a:solidFill>
                <a:srgbClr val="000066"/>
              </a:solidFill>
              <a:latin typeface="+mn-lt"/>
              <a:cs typeface="Arial" pitchFamily="34" charset="0"/>
            </a:endParaRP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4644008" y="836712"/>
            <a:ext cx="4104456" cy="1938992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fr-FR" altLang="ja-JP" sz="2400" b="1" dirty="0">
                <a:solidFill>
                  <a:srgbClr val="000066"/>
                </a:solidFill>
                <a:latin typeface="+mj-lt"/>
                <a:ea typeface="MS Mincho" pitchFamily="49" charset="-128"/>
                <a:cs typeface="Arial" pitchFamily="34" charset="0"/>
              </a:rPr>
              <a:t>Il n’y a pas de boîte de vitesse.</a:t>
            </a:r>
          </a:p>
          <a:p>
            <a:pPr lvl="0"/>
            <a:r>
              <a:rPr kumimoji="0" lang="fr-FR" altLang="ja-JP" sz="2400" b="1" i="0" u="none" strike="noStrike" cap="none" normalizeH="0" baseline="0" dirty="0">
                <a:ln>
                  <a:noFill/>
                </a:ln>
                <a:solidFill>
                  <a:srgbClr val="000066"/>
                </a:solidFill>
                <a:effectLst/>
                <a:latin typeface="+mj-lt"/>
                <a:ea typeface="MS Mincho" pitchFamily="49" charset="-128"/>
                <a:cs typeface="Arial" pitchFamily="34" charset="0"/>
              </a:rPr>
              <a:t>L’accélération est </a:t>
            </a:r>
            <a:r>
              <a:rPr kumimoji="0" lang="fr-FR" altLang="ja-JP" sz="2400" b="1" i="0" u="none" strike="noStrike" cap="none" normalizeH="0" baseline="0" dirty="0" smtClean="0">
                <a:solidFill>
                  <a:srgbClr val="FF3300"/>
                </a:solidFill>
                <a:effectLst/>
                <a:latin typeface="+mj-lt"/>
                <a:ea typeface="MS Mincho" pitchFamily="49" charset="-128"/>
                <a:cs typeface="Arial" pitchFamily="34" charset="0"/>
              </a:rPr>
              <a:t>linéaire</a:t>
            </a:r>
            <a:r>
              <a:rPr kumimoji="0" lang="fr-FR" altLang="ja-JP" sz="2400" b="1" i="0" u="none" strike="noStrike" cap="none" normalizeH="0" baseline="0" dirty="0" smtClean="0">
                <a:solidFill>
                  <a:srgbClr val="000066"/>
                </a:solidFill>
                <a:effectLst/>
                <a:latin typeface="+mj-lt"/>
                <a:ea typeface="MS Mincho" pitchFamily="49" charset="-128"/>
                <a:cs typeface="Arial" pitchFamily="34" charset="0"/>
              </a:rPr>
              <a:t>, liée à la vitesse de rotation du</a:t>
            </a:r>
            <a:r>
              <a:rPr kumimoji="0" lang="fr-FR" altLang="ja-JP" sz="2400" b="1" i="0" u="none" strike="noStrike" cap="none" normalizeH="0" dirty="0" smtClean="0">
                <a:solidFill>
                  <a:srgbClr val="000066"/>
                </a:solidFill>
                <a:effectLst/>
                <a:latin typeface="+mj-lt"/>
                <a:ea typeface="MS Mincho" pitchFamily="49" charset="-128"/>
                <a:cs typeface="Arial" pitchFamily="34" charset="0"/>
              </a:rPr>
              <a:t> moteur électrique, </a:t>
            </a:r>
            <a:r>
              <a:rPr lang="fr-FR" altLang="ja-JP" sz="2400" b="1" dirty="0" smtClean="0">
                <a:solidFill>
                  <a:srgbClr val="000066"/>
                </a:solidFill>
                <a:latin typeface="+mj-lt"/>
                <a:ea typeface="MS Mincho" pitchFamily="49" charset="-128"/>
                <a:cs typeface="Arial" pitchFamily="34" charset="0"/>
              </a:rPr>
              <a:t>jusqu’à son maximum</a:t>
            </a:r>
            <a:r>
              <a:rPr kumimoji="0" lang="fr-FR" altLang="ja-JP" sz="2400" b="1" i="0" u="none" strike="noStrike" cap="none" normalizeH="0" dirty="0" smtClean="0">
                <a:ln>
                  <a:noFill/>
                </a:ln>
                <a:solidFill>
                  <a:srgbClr val="000066"/>
                </a:solidFill>
                <a:effectLst/>
                <a:latin typeface="+mj-lt"/>
                <a:ea typeface="MS Mincho" pitchFamily="49" charset="-128"/>
                <a:cs typeface="Arial" pitchFamily="34" charset="0"/>
              </a:rPr>
              <a:t>.</a:t>
            </a:r>
            <a:endParaRPr kumimoji="0" lang="fr-FR" altLang="ja-JP" sz="2400" b="1" i="0" u="none" strike="noStrike" cap="none" normalizeH="0" baseline="0" dirty="0">
              <a:ln>
                <a:noFill/>
              </a:ln>
              <a:solidFill>
                <a:srgbClr val="000066"/>
              </a:solidFill>
              <a:effectLst/>
              <a:latin typeface="+mj-lt"/>
              <a:cs typeface="Arial" pitchFamily="34" charset="0"/>
            </a:endParaRPr>
          </a:p>
        </p:txBody>
      </p:sp>
      <p:pic>
        <p:nvPicPr>
          <p:cNvPr id="6" name="Picture 2" descr="C:\Users\Dudu\Desktop\Image1-2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476672"/>
            <a:ext cx="4054080" cy="2878398"/>
          </a:xfrm>
          <a:prstGeom prst="rect">
            <a:avLst/>
          </a:prstGeom>
          <a:noFill/>
        </p:spPr>
      </p:pic>
      <p:pic>
        <p:nvPicPr>
          <p:cNvPr id="7" name="Picture 2" descr="C:\Users\Dudu\Desktop\cancel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1340768"/>
            <a:ext cx="1706560" cy="131232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C:\Users\Dudu\Desktop\acoze\logo transparent\acoze-log2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28384" y="6381328"/>
            <a:ext cx="1008112" cy="364383"/>
          </a:xfrm>
          <a:prstGeom prst="rect">
            <a:avLst/>
          </a:prstGeom>
          <a:noFill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19" y="836712"/>
            <a:ext cx="4322265" cy="2152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4716016" y="836712"/>
            <a:ext cx="4427984" cy="21082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fr-FR" altLang="ja-JP" sz="2400" b="1" dirty="0">
                <a:solidFill>
                  <a:srgbClr val="000066"/>
                </a:solidFill>
                <a:latin typeface="+mj-lt"/>
                <a:ea typeface="MS Mincho" pitchFamily="49" charset="-128"/>
                <a:cs typeface="Arial" pitchFamily="34" charset="0"/>
              </a:rPr>
              <a:t>Le freinage est </a:t>
            </a:r>
            <a:r>
              <a:rPr lang="fr-FR" altLang="ja-JP" sz="2700" b="1" dirty="0" smtClean="0">
                <a:ln>
                  <a:solidFill>
                    <a:schemeClr val="bg1"/>
                  </a:solidFill>
                </a:ln>
                <a:solidFill>
                  <a:srgbClr val="FF3300"/>
                </a:solidFill>
                <a:latin typeface="+mj-lt"/>
                <a:ea typeface="MS Mincho" pitchFamily="49" charset="-128"/>
                <a:cs typeface="Arial" pitchFamily="34" charset="0"/>
              </a:rPr>
              <a:t>régénératif</a:t>
            </a:r>
            <a:r>
              <a:rPr lang="fr-FR" altLang="ja-JP" sz="2400" b="1" dirty="0" smtClean="0">
                <a:solidFill>
                  <a:srgbClr val="000066"/>
                </a:solidFill>
                <a:latin typeface="+mj-lt"/>
                <a:ea typeface="MS Mincho" pitchFamily="49" charset="-128"/>
                <a:cs typeface="Arial" pitchFamily="34" charset="0"/>
              </a:rPr>
              <a:t>. En levant le pied, le </a:t>
            </a:r>
            <a:r>
              <a:rPr lang="fr-FR" altLang="ja-JP" sz="2400" b="1" dirty="0">
                <a:solidFill>
                  <a:srgbClr val="000066"/>
                </a:solidFill>
                <a:latin typeface="+mj-lt"/>
                <a:ea typeface="MS Mincho" pitchFamily="49" charset="-128"/>
                <a:cs typeface="Arial" pitchFamily="34" charset="0"/>
              </a:rPr>
              <a:t>moteur </a:t>
            </a:r>
            <a:r>
              <a:rPr lang="fr-FR" altLang="ja-JP" sz="2400" b="1" dirty="0" smtClean="0">
                <a:solidFill>
                  <a:srgbClr val="000066"/>
                </a:solidFill>
                <a:latin typeface="+mj-lt"/>
                <a:ea typeface="MS Mincho" pitchFamily="49" charset="-128"/>
                <a:cs typeface="Arial" pitchFamily="34" charset="0"/>
              </a:rPr>
              <a:t>freine </a:t>
            </a:r>
            <a:r>
              <a:rPr lang="fr-FR" altLang="ja-JP" sz="2400" b="1" dirty="0">
                <a:solidFill>
                  <a:srgbClr val="000066"/>
                </a:solidFill>
                <a:latin typeface="+mj-lt"/>
                <a:ea typeface="MS Mincho" pitchFamily="49" charset="-128"/>
                <a:cs typeface="Arial" pitchFamily="34" charset="0"/>
              </a:rPr>
              <a:t>la voiture et recharge la batterie</a:t>
            </a:r>
            <a:r>
              <a:rPr lang="fr-FR" altLang="ja-JP" sz="2400" b="1" dirty="0" smtClean="0">
                <a:solidFill>
                  <a:srgbClr val="000066"/>
                </a:solidFill>
                <a:latin typeface="+mj-lt"/>
                <a:ea typeface="MS Mincho" pitchFamily="49" charset="-128"/>
                <a:cs typeface="Arial" pitchFamily="34" charset="0"/>
              </a:rPr>
              <a:t>.</a:t>
            </a:r>
            <a:endParaRPr lang="fr-FR" altLang="ja-JP" sz="800" b="1" dirty="0" smtClean="0">
              <a:solidFill>
                <a:srgbClr val="000066"/>
              </a:solidFill>
              <a:latin typeface="+mj-lt"/>
              <a:ea typeface="MS Mincho" pitchFamily="49" charset="-128"/>
              <a:cs typeface="Arial" pitchFamily="34" charset="0"/>
            </a:endParaRPr>
          </a:p>
          <a:p>
            <a:pPr lvl="0"/>
            <a:r>
              <a:rPr lang="fr-FR" altLang="ja-JP" sz="800" b="1" dirty="0" smtClean="0">
                <a:solidFill>
                  <a:srgbClr val="000066"/>
                </a:solidFill>
                <a:latin typeface="+mj-lt"/>
                <a:ea typeface="MS Mincho" pitchFamily="49" charset="-128"/>
                <a:cs typeface="Arial" pitchFamily="34" charset="0"/>
              </a:rPr>
              <a:t> </a:t>
            </a:r>
            <a:r>
              <a:rPr lang="fr-FR" altLang="ja-JP" sz="2400" b="1" dirty="0" smtClean="0">
                <a:solidFill>
                  <a:srgbClr val="000066"/>
                </a:solidFill>
                <a:latin typeface="+mj-lt"/>
                <a:ea typeface="MS Mincho" pitchFamily="49" charset="-128"/>
                <a:cs typeface="Arial" pitchFamily="34" charset="0"/>
              </a:rPr>
              <a:t/>
            </a:r>
            <a:br>
              <a:rPr lang="fr-FR" altLang="ja-JP" sz="2400" b="1" dirty="0" smtClean="0">
                <a:solidFill>
                  <a:srgbClr val="000066"/>
                </a:solidFill>
                <a:latin typeface="+mj-lt"/>
                <a:ea typeface="MS Mincho" pitchFamily="49" charset="-128"/>
                <a:cs typeface="Arial" pitchFamily="34" charset="0"/>
              </a:rPr>
            </a:br>
            <a:r>
              <a:rPr lang="fr-FR" altLang="ja-JP" sz="2400" b="1" dirty="0" smtClean="0">
                <a:solidFill>
                  <a:srgbClr val="000066"/>
                </a:solidFill>
                <a:latin typeface="+mj-lt"/>
                <a:ea typeface="MS Mincho" pitchFamily="49" charset="-128"/>
                <a:cs typeface="Arial" pitchFamily="34" charset="0"/>
              </a:rPr>
              <a:t>On divise par 4 les émissions de particules des plaquettes.</a:t>
            </a:r>
            <a:endParaRPr kumimoji="0" lang="fr-FR" altLang="ja-JP" sz="2400" b="1" i="0" u="none" strike="noStrike" cap="none" normalizeH="0" baseline="0" dirty="0">
              <a:ln>
                <a:noFill/>
              </a:ln>
              <a:solidFill>
                <a:srgbClr val="000066"/>
              </a:solidFill>
              <a:effectLst/>
              <a:latin typeface="+mj-lt"/>
              <a:cs typeface="Arial" pitchFamily="34" charset="0"/>
            </a:endParaRPr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4788024" y="4221088"/>
            <a:ext cx="4032448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fr-FR" altLang="ja-JP" sz="2400" b="1" dirty="0">
                <a:solidFill>
                  <a:srgbClr val="000066"/>
                </a:solidFill>
                <a:latin typeface="+mj-lt"/>
                <a:ea typeface="MS Mincho" pitchFamily="49" charset="-128"/>
                <a:cs typeface="Arial" pitchFamily="34" charset="0"/>
              </a:rPr>
              <a:t>Le « plein » se fait </a:t>
            </a:r>
            <a:r>
              <a:rPr lang="fr-FR" altLang="ja-JP" sz="2400" b="1" dirty="0" smtClean="0">
                <a:solidFill>
                  <a:srgbClr val="000066"/>
                </a:solidFill>
                <a:latin typeface="+mj-lt"/>
                <a:ea typeface="MS Mincho" pitchFamily="49" charset="-128"/>
                <a:cs typeface="Arial" pitchFamily="34" charset="0"/>
              </a:rPr>
              <a:t>essentiellement à </a:t>
            </a:r>
            <a:r>
              <a:rPr lang="fr-FR" altLang="ja-JP" sz="2400" b="1" dirty="0" smtClean="0">
                <a:solidFill>
                  <a:srgbClr val="000066"/>
                </a:solidFill>
                <a:latin typeface="+mj-lt"/>
                <a:ea typeface="MS Mincho" pitchFamily="49" charset="-128"/>
                <a:cs typeface="Arial" pitchFamily="34" charset="0"/>
              </a:rPr>
              <a:t>la </a:t>
            </a:r>
            <a:r>
              <a:rPr lang="fr-FR" altLang="ja-JP" sz="2400" b="1" dirty="0" smtClean="0">
                <a:solidFill>
                  <a:srgbClr val="FF3300"/>
                </a:solidFill>
                <a:latin typeface="+mj-lt"/>
                <a:ea typeface="MS Mincho" pitchFamily="49" charset="-128"/>
                <a:cs typeface="Arial" pitchFamily="34" charset="0"/>
              </a:rPr>
              <a:t>maison,</a:t>
            </a:r>
            <a:r>
              <a:rPr lang="fr-FR" altLang="ja-JP" sz="2400" b="1" dirty="0" smtClean="0">
                <a:solidFill>
                  <a:srgbClr val="000066"/>
                </a:solidFill>
                <a:latin typeface="+mj-lt"/>
                <a:ea typeface="MS Mincho" pitchFamily="49" charset="-128"/>
                <a:cs typeface="Arial" pitchFamily="34" charset="0"/>
              </a:rPr>
              <a:t> </a:t>
            </a:r>
            <a:r>
              <a:rPr lang="fr-FR" altLang="ja-JP" sz="2400" b="1" dirty="0">
                <a:solidFill>
                  <a:srgbClr val="000066"/>
                </a:solidFill>
                <a:latin typeface="+mj-lt"/>
                <a:ea typeface="MS Mincho" pitchFamily="49" charset="-128"/>
                <a:cs typeface="Arial" pitchFamily="34" charset="0"/>
              </a:rPr>
              <a:t>la </a:t>
            </a:r>
            <a:r>
              <a:rPr lang="fr-FR" altLang="ja-JP" sz="2400" b="1" dirty="0" smtClean="0">
                <a:solidFill>
                  <a:srgbClr val="FF3300"/>
                </a:solidFill>
                <a:latin typeface="+mj-lt"/>
                <a:ea typeface="MS Mincho" pitchFamily="49" charset="-128"/>
                <a:cs typeface="Arial" pitchFamily="34" charset="0"/>
              </a:rPr>
              <a:t>nuit </a:t>
            </a:r>
            <a:r>
              <a:rPr lang="fr-FR" altLang="ja-JP" sz="2400" b="1" dirty="0" smtClean="0">
                <a:solidFill>
                  <a:srgbClr val="000066"/>
                </a:solidFill>
                <a:latin typeface="+mj-lt"/>
                <a:ea typeface="MS Mincho" pitchFamily="49" charset="-128"/>
                <a:cs typeface="Arial" pitchFamily="34" charset="0"/>
              </a:rPr>
              <a:t>quand on dort.</a:t>
            </a:r>
            <a:endParaRPr lang="fr-FR" altLang="ja-JP" sz="800" b="1" dirty="0" smtClean="0">
              <a:solidFill>
                <a:srgbClr val="000066"/>
              </a:solidFill>
              <a:latin typeface="+mj-lt"/>
              <a:ea typeface="MS Mincho" pitchFamily="49" charset="-128"/>
              <a:cs typeface="Arial" pitchFamily="34" charset="0"/>
            </a:endParaRPr>
          </a:p>
        </p:txBody>
      </p:sp>
      <p:pic>
        <p:nvPicPr>
          <p:cNvPr id="12" name="Picture 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3573016"/>
            <a:ext cx="3888432" cy="2577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 descr="C:\Users\Dudu\Desktop\cancel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71600" y="4509120"/>
            <a:ext cx="1685523" cy="12961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udu\Desktop\pollution voitur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692696"/>
            <a:ext cx="3888000" cy="2594025"/>
          </a:xfrm>
          <a:prstGeom prst="rect">
            <a:avLst/>
          </a:prstGeom>
          <a:noFill/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4355976" y="1300118"/>
            <a:ext cx="4248472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fr-FR" altLang="ja-JP" sz="2400" b="1" dirty="0" smtClean="0">
                <a:solidFill>
                  <a:srgbClr val="000066"/>
                </a:solidFill>
                <a:latin typeface="+mj-lt"/>
                <a:ea typeface="MS Mincho" pitchFamily="49" charset="-128"/>
                <a:cs typeface="Arial" pitchFamily="34" charset="0"/>
              </a:rPr>
              <a:t>Bien sûr, il n’y a pas d’émission</a:t>
            </a:r>
          </a:p>
          <a:p>
            <a:pPr lvl="0"/>
            <a:r>
              <a:rPr lang="fr-FR" altLang="ja-JP" sz="2400" b="1" dirty="0" smtClean="0">
                <a:solidFill>
                  <a:srgbClr val="000066"/>
                </a:solidFill>
                <a:latin typeface="+mj-lt"/>
                <a:ea typeface="MS Mincho" pitchFamily="49" charset="-128"/>
                <a:cs typeface="Arial" pitchFamily="34" charset="0"/>
              </a:rPr>
              <a:t>de fumée nauséabonde, ni de vrombissements intempestifs.</a:t>
            </a:r>
            <a:endParaRPr kumimoji="0" lang="fr-FR" altLang="ja-JP" sz="2400" b="1" i="0" u="none" strike="noStrike" cap="none" normalizeH="0" baseline="0" dirty="0">
              <a:ln>
                <a:noFill/>
              </a:ln>
              <a:solidFill>
                <a:srgbClr val="000066"/>
              </a:solidFill>
              <a:effectLst/>
              <a:latin typeface="+mj-lt"/>
              <a:cs typeface="Arial" pitchFamily="34" charset="0"/>
            </a:endParaRPr>
          </a:p>
        </p:txBody>
      </p:sp>
      <p:pic>
        <p:nvPicPr>
          <p:cNvPr id="7" name="Picture 2" descr="Résultat de recherche d'images pour &quot;automobiliste heureux au volant  ioniq&quot;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3789040"/>
            <a:ext cx="3888000" cy="2187761"/>
          </a:xfrm>
          <a:prstGeom prst="rect">
            <a:avLst/>
          </a:prstGeom>
          <a:noFill/>
        </p:spPr>
      </p:pic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4355976" y="4293096"/>
            <a:ext cx="468052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fr-FR" altLang="ja-JP" sz="2400" b="1" dirty="0" smtClean="0">
                <a:solidFill>
                  <a:srgbClr val="000066"/>
                </a:solidFill>
                <a:latin typeface="+mn-lt"/>
                <a:ea typeface="MS Mincho" pitchFamily="49" charset="-128"/>
                <a:cs typeface="Arial" pitchFamily="34" charset="0"/>
              </a:rPr>
              <a:t>Le silence en plus, </a:t>
            </a:r>
          </a:p>
          <a:p>
            <a:pPr lvl="0"/>
            <a:r>
              <a:rPr lang="fr-FR" altLang="ja-JP" sz="2400" b="1" dirty="0" smtClean="0">
                <a:solidFill>
                  <a:srgbClr val="000066"/>
                </a:solidFill>
                <a:latin typeface="+mn-lt"/>
                <a:ea typeface="MS Mincho" pitchFamily="49" charset="-128"/>
                <a:cs typeface="Arial" pitchFamily="34" charset="0"/>
              </a:rPr>
              <a:t>les vibrations du moteur en moins</a:t>
            </a:r>
          </a:p>
          <a:p>
            <a:pPr lvl="0"/>
            <a:r>
              <a:rPr lang="fr-FR" altLang="ja-JP" sz="2400" b="1" dirty="0" smtClean="0">
                <a:solidFill>
                  <a:srgbClr val="FF3300"/>
                </a:solidFill>
                <a:latin typeface="+mn-lt"/>
                <a:ea typeface="MS Mincho" pitchFamily="49" charset="-128"/>
                <a:cs typeface="Arial" pitchFamily="34" charset="0"/>
              </a:rPr>
              <a:t>=  Détente au volant.</a:t>
            </a:r>
            <a:endParaRPr lang="fr-FR" altLang="ja-JP" sz="2400" b="1" dirty="0" smtClean="0">
              <a:solidFill>
                <a:srgbClr val="000066"/>
              </a:solidFill>
              <a:latin typeface="+mn-lt"/>
              <a:ea typeface="MS Mincho" pitchFamily="49" charset="-128"/>
              <a:cs typeface="Arial" pitchFamily="34" charset="0"/>
            </a:endParaRPr>
          </a:p>
        </p:txBody>
      </p:sp>
      <p:pic>
        <p:nvPicPr>
          <p:cNvPr id="9" name="Picture 8" descr="C:\Users\Dudu\Desktop\acoze\logo transparent\acoze-log2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28384" y="6381328"/>
            <a:ext cx="1008112" cy="364383"/>
          </a:xfrm>
          <a:prstGeom prst="rect">
            <a:avLst/>
          </a:prstGeom>
          <a:noFill/>
        </p:spPr>
      </p:pic>
      <p:pic>
        <p:nvPicPr>
          <p:cNvPr id="10" name="Picture 2" descr="C:\Users\Dudu\Desktop\cancel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07704" y="4869160"/>
            <a:ext cx="1217322" cy="936104"/>
          </a:xfrm>
          <a:prstGeom prst="rect">
            <a:avLst/>
          </a:prstGeom>
          <a:noFill/>
        </p:spPr>
      </p:pic>
      <p:pic>
        <p:nvPicPr>
          <p:cNvPr id="11" name="Picture 2" descr="C:\Users\Dudu\Desktop\cancel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39752" y="2204864"/>
            <a:ext cx="1008112" cy="7752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Dudu\Desktop\acoze\5 bonnes raisons-idees recus-sur-VE\bulles et autres dessins\06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9792" y="1633120"/>
            <a:ext cx="3672408" cy="3452064"/>
          </a:xfrm>
          <a:prstGeom prst="rect">
            <a:avLst/>
          </a:prstGeom>
          <a:noFill/>
        </p:spPr>
      </p:pic>
      <p:sp>
        <p:nvSpPr>
          <p:cNvPr id="3" name="WordArt 7"/>
          <p:cNvSpPr>
            <a:spLocks noChangeArrowheads="1" noChangeShapeType="1" noTextEdit="1"/>
          </p:cNvSpPr>
          <p:nvPr/>
        </p:nvSpPr>
        <p:spPr bwMode="auto">
          <a:xfrm>
            <a:off x="3131840" y="2492896"/>
            <a:ext cx="2880320" cy="18002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fr-FR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000066"/>
                </a:solidFill>
                <a:latin typeface="Calibri" pitchFamily="34" charset="0"/>
                <a:ea typeface="Kozuka Gothic Pro M"/>
                <a:cs typeface="Calibri" pitchFamily="34" charset="0"/>
              </a:rPr>
              <a:t>La Petite Histoire de</a:t>
            </a:r>
          </a:p>
          <a:p>
            <a:pPr algn="ctr"/>
            <a:r>
              <a:rPr lang="fr-FR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000066"/>
                </a:solidFill>
                <a:latin typeface="Calibri" pitchFamily="34" charset="0"/>
                <a:ea typeface="Kozuka Gothic Pro M"/>
                <a:cs typeface="Calibri" pitchFamily="34" charset="0"/>
              </a:rPr>
              <a:t>la voiture électrique</a:t>
            </a:r>
          </a:p>
          <a:p>
            <a:pPr algn="ctr"/>
            <a:r>
              <a:rPr lang="fr-FR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000066"/>
                </a:solidFill>
                <a:latin typeface="Calibri" pitchFamily="34" charset="0"/>
                <a:ea typeface="Kozuka Gothic Pro M"/>
                <a:cs typeface="Calibri" pitchFamily="34" charset="0"/>
              </a:rPr>
              <a:t>en </a:t>
            </a:r>
            <a:r>
              <a:rPr lang="fr-FR" sz="36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000066"/>
                </a:solidFill>
                <a:latin typeface="Calibri" pitchFamily="34" charset="0"/>
                <a:ea typeface="Kozuka Gothic Pro M"/>
                <a:cs typeface="Calibri" pitchFamily="34" charset="0"/>
              </a:rPr>
              <a:t>3 dates</a:t>
            </a:r>
            <a:endParaRPr lang="fr-FR" sz="3600" b="1" kern="10" dirty="0">
              <a:ln w="9525">
                <a:noFill/>
                <a:round/>
                <a:headEnd/>
                <a:tailEnd/>
              </a:ln>
              <a:solidFill>
                <a:srgbClr val="000066"/>
              </a:solidFill>
              <a:latin typeface="Calibri" pitchFamily="34" charset="0"/>
              <a:ea typeface="Kozuka Gothic Pro M"/>
              <a:cs typeface="Calibri" pitchFamily="34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2627784" y="5229200"/>
            <a:ext cx="38415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solidFill>
                  <a:srgbClr val="FF3300"/>
                </a:solidFill>
                <a:latin typeface="Calibri" pitchFamily="34" charset="0"/>
                <a:cs typeface="Calibri" pitchFamily="34" charset="0"/>
              </a:rPr>
              <a:t>Le VE, ce n’est pas nouveau !</a:t>
            </a:r>
          </a:p>
        </p:txBody>
      </p:sp>
      <p:pic>
        <p:nvPicPr>
          <p:cNvPr id="5" name="Picture 8" descr="C:\Users\Dudu\Desktop\acoze\logo transparent\acoze-log2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28384" y="6381328"/>
            <a:ext cx="1008112" cy="364383"/>
          </a:xfrm>
          <a:prstGeom prst="rect">
            <a:avLst/>
          </a:prstGeom>
          <a:noFill/>
        </p:spPr>
      </p:pic>
      <p:pic>
        <p:nvPicPr>
          <p:cNvPr id="2" name="Picture 2" descr="C:\Users\Dudu\Desktop\la-jamais-contente-autre-06-arthur-champolion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8144" y="3726116"/>
            <a:ext cx="2952328" cy="17667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Rectangle 9"/>
          <p:cNvSpPr>
            <a:spLocks noChangeArrowheads="1"/>
          </p:cNvSpPr>
          <p:nvPr/>
        </p:nvSpPr>
        <p:spPr bwMode="auto">
          <a:xfrm>
            <a:off x="3419872" y="364014"/>
            <a:ext cx="5544616" cy="16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ja-JP" sz="2700" b="1" i="0" u="none" strike="noStrike" cap="none" normalizeH="0" baseline="0" dirty="0" smtClean="0">
                <a:ln>
                  <a:solidFill>
                    <a:schemeClr val="bg1"/>
                  </a:solidFill>
                </a:ln>
                <a:solidFill>
                  <a:srgbClr val="FF3300"/>
                </a:solidFill>
                <a:effectLst/>
                <a:latin typeface="Calibri" pitchFamily="34" charset="0"/>
                <a:ea typeface="MS Mincho" pitchFamily="49" charset="-128"/>
                <a:cs typeface="Calibri" pitchFamily="34" charset="0"/>
              </a:rPr>
              <a:t>1884</a:t>
            </a:r>
            <a:endParaRPr kumimoji="0" lang="fr-FR" altLang="ja-JP" sz="2700" b="1" i="0" u="none" strike="noStrike" cap="none" normalizeH="0" baseline="0" dirty="0">
              <a:ln>
                <a:solidFill>
                  <a:schemeClr val="bg1"/>
                </a:solidFill>
              </a:ln>
              <a:solidFill>
                <a:srgbClr val="FF3300"/>
              </a:solidFill>
              <a:effectLst/>
              <a:latin typeface="Calibri" pitchFamily="34" charset="0"/>
              <a:ea typeface="MS Mincho" pitchFamily="49" charset="-128"/>
              <a:cs typeface="Calibri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ja-JP" sz="2400" b="1" i="0" u="none" strike="noStrike" cap="none" normalizeH="0" baseline="0" dirty="0">
                <a:ln>
                  <a:noFill/>
                </a:ln>
                <a:solidFill>
                  <a:srgbClr val="000066"/>
                </a:solidFill>
                <a:effectLst/>
                <a:latin typeface="Calibri" pitchFamily="34" charset="0"/>
                <a:ea typeface="MS Mincho" pitchFamily="49" charset="-128"/>
                <a:cs typeface="Calibri" pitchFamily="34" charset="0"/>
              </a:rPr>
              <a:t>Thomas Parker crée la première voiture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altLang="ja-JP" sz="2400" b="1" dirty="0">
                <a:solidFill>
                  <a:srgbClr val="000066"/>
                </a:solidFill>
                <a:latin typeface="Calibri" pitchFamily="34" charset="0"/>
                <a:ea typeface="MS Mincho" pitchFamily="49" charset="-128"/>
                <a:cs typeface="Calibri" pitchFamily="34" charset="0"/>
              </a:rPr>
              <a:t>é</a:t>
            </a:r>
            <a:r>
              <a:rPr kumimoji="0" lang="fr-FR" altLang="ja-JP" sz="2400" b="1" i="0" u="none" strike="noStrike" cap="none" normalizeH="0" baseline="0" dirty="0">
                <a:ln>
                  <a:noFill/>
                </a:ln>
                <a:solidFill>
                  <a:srgbClr val="000066"/>
                </a:solidFill>
                <a:effectLst/>
                <a:latin typeface="Calibri" pitchFamily="34" charset="0"/>
                <a:ea typeface="MS Mincho" pitchFamily="49" charset="-128"/>
                <a:cs typeface="Calibri" pitchFamily="34" charset="0"/>
              </a:rPr>
              <a:t>lectrique </a:t>
            </a:r>
            <a:r>
              <a:rPr kumimoji="0" lang="fr-FR" altLang="ja-JP" sz="2400" b="1" i="0" u="none" strike="noStrike" cap="none" normalizeH="0" baseline="0" dirty="0" smtClean="0">
                <a:ln>
                  <a:noFill/>
                </a:ln>
                <a:solidFill>
                  <a:srgbClr val="000066"/>
                </a:solidFill>
                <a:effectLst/>
                <a:latin typeface="Calibri" pitchFamily="34" charset="0"/>
                <a:ea typeface="MS Mincho" pitchFamily="49" charset="-128"/>
                <a:cs typeface="Calibri" pitchFamily="34" charset="0"/>
              </a:rPr>
              <a:t>commercialisée, pratique </a:t>
            </a:r>
            <a:r>
              <a:rPr kumimoji="0" lang="fr-FR" altLang="ja-JP" sz="2400" b="1" i="0" u="none" strike="noStrike" cap="none" normalizeH="0" baseline="0" dirty="0">
                <a:ln>
                  <a:noFill/>
                </a:ln>
                <a:solidFill>
                  <a:srgbClr val="000066"/>
                </a:solidFill>
                <a:effectLst/>
                <a:latin typeface="Calibri" pitchFamily="34" charset="0"/>
                <a:ea typeface="MS Mincho" pitchFamily="49" charset="-128"/>
                <a:cs typeface="Calibri" pitchFamily="34" charset="0"/>
              </a:rPr>
              <a:t>et rechargeable.</a:t>
            </a:r>
          </a:p>
        </p:txBody>
      </p:sp>
      <p:pic>
        <p:nvPicPr>
          <p:cNvPr id="1034" name="Picture 10" descr="SSI_20090427141531_V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60648"/>
            <a:ext cx="2808312" cy="22817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C:\Users\Dudu\Desktop\acoze\logo transparent\acoze-log2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28384" y="6381328"/>
            <a:ext cx="1008112" cy="364383"/>
          </a:xfrm>
          <a:prstGeom prst="rect">
            <a:avLst/>
          </a:prstGeom>
          <a:noFill/>
        </p:spPr>
      </p:pic>
      <p:pic>
        <p:nvPicPr>
          <p:cNvPr id="11" name="Picture 10" descr="Automobile-thermique-Frod-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2636912"/>
            <a:ext cx="2592288" cy="20734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3419872" y="2708920"/>
            <a:ext cx="5472608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fr-FR" altLang="ja-JP" sz="2400" b="1" dirty="0">
                <a:solidFill>
                  <a:srgbClr val="FF3300"/>
                </a:solidFill>
                <a:latin typeface="Calibri" pitchFamily="34" charset="0"/>
                <a:ea typeface="MS Mincho" pitchFamily="49" charset="-128"/>
                <a:cs typeface="Calibri" pitchFamily="34" charset="0"/>
              </a:rPr>
              <a:t>1908 – 1920 </a:t>
            </a:r>
            <a:r>
              <a:rPr lang="fr-FR" altLang="ja-JP" sz="2400" b="1" dirty="0" smtClean="0">
                <a:solidFill>
                  <a:srgbClr val="FF3300"/>
                </a:solidFill>
                <a:latin typeface="Calibri" pitchFamily="34" charset="0"/>
                <a:ea typeface="MS Mincho" pitchFamily="49" charset="-128"/>
                <a:cs typeface="Calibri" pitchFamily="34" charset="0"/>
              </a:rPr>
              <a:t> </a:t>
            </a:r>
            <a:r>
              <a:rPr lang="fr-FR" altLang="ja-JP" sz="2400" b="1" dirty="0">
                <a:solidFill>
                  <a:srgbClr val="FF3300"/>
                </a:solidFill>
                <a:latin typeface="Calibri" pitchFamily="34" charset="0"/>
                <a:ea typeface="MS Mincho" pitchFamily="49" charset="-128"/>
                <a:cs typeface="Calibri" pitchFamily="34" charset="0"/>
              </a:rPr>
              <a:t>Le déclin du </a:t>
            </a:r>
            <a:r>
              <a:rPr lang="fr-FR" altLang="ja-JP" sz="2400" b="1" dirty="0" smtClean="0">
                <a:solidFill>
                  <a:srgbClr val="FF3300"/>
                </a:solidFill>
                <a:latin typeface="Calibri" pitchFamily="34" charset="0"/>
                <a:ea typeface="MS Mincho" pitchFamily="49" charset="-128"/>
                <a:cs typeface="Calibri" pitchFamily="34" charset="0"/>
              </a:rPr>
              <a:t>VE.</a:t>
            </a:r>
            <a:endParaRPr lang="fr-FR" altLang="ja-JP" sz="2400" b="1" dirty="0">
              <a:solidFill>
                <a:srgbClr val="FF3300"/>
              </a:solidFill>
              <a:latin typeface="Calibri" pitchFamily="34" charset="0"/>
              <a:ea typeface="MS Mincho" pitchFamily="49" charset="-128"/>
              <a:cs typeface="Calibri" pitchFamily="34" charset="0"/>
            </a:endParaRPr>
          </a:p>
          <a:p>
            <a:pPr lvl="0"/>
            <a:r>
              <a:rPr kumimoji="0" lang="fr-FR" altLang="ja-JP" sz="2400" b="1" i="0" u="none" strike="noStrike" cap="none" normalizeH="0" baseline="0" dirty="0">
                <a:ln>
                  <a:noFill/>
                </a:ln>
                <a:solidFill>
                  <a:srgbClr val="000066"/>
                </a:solidFill>
                <a:effectLst/>
                <a:latin typeface="Calibri" pitchFamily="34" charset="0"/>
                <a:ea typeface="MS Mincho" pitchFamily="49" charset="-128"/>
                <a:cs typeface="Calibri" pitchFamily="34" charset="0"/>
              </a:rPr>
              <a:t>Fabrication à la chaine</a:t>
            </a:r>
            <a:r>
              <a:rPr kumimoji="0" lang="fr-FR" altLang="ja-JP" sz="2400" b="1" i="0" u="none" strike="noStrike" cap="none" normalizeH="0" dirty="0">
                <a:ln>
                  <a:noFill/>
                </a:ln>
                <a:solidFill>
                  <a:srgbClr val="000066"/>
                </a:solidFill>
                <a:effectLst/>
                <a:latin typeface="Calibri" pitchFamily="34" charset="0"/>
                <a:ea typeface="MS Mincho" pitchFamily="49" charset="-128"/>
                <a:cs typeface="Calibri" pitchFamily="34" charset="0"/>
              </a:rPr>
              <a:t> </a:t>
            </a:r>
            <a:r>
              <a:rPr kumimoji="0" lang="fr-FR" altLang="ja-JP" sz="2400" b="1" i="0" u="none" strike="noStrike" cap="none" normalizeH="0" baseline="0" dirty="0">
                <a:ln>
                  <a:noFill/>
                </a:ln>
                <a:solidFill>
                  <a:srgbClr val="000066"/>
                </a:solidFill>
                <a:effectLst/>
                <a:latin typeface="Calibri" pitchFamily="34" charset="0"/>
                <a:ea typeface="MS Mincho" pitchFamily="49" charset="-128"/>
                <a:cs typeface="Calibri" pitchFamily="34" charset="0"/>
              </a:rPr>
              <a:t>de la Ford Model </a:t>
            </a:r>
            <a:r>
              <a:rPr kumimoji="0" lang="fr-FR" altLang="ja-JP" sz="2400" b="1" i="0" u="none" strike="noStrike" cap="none" normalizeH="0" baseline="0" dirty="0" smtClean="0">
                <a:ln>
                  <a:noFill/>
                </a:ln>
                <a:solidFill>
                  <a:srgbClr val="000066"/>
                </a:solidFill>
                <a:effectLst/>
                <a:latin typeface="Calibri" pitchFamily="34" charset="0"/>
                <a:ea typeface="MS Mincho" pitchFamily="49" charset="-128"/>
                <a:cs typeface="Calibri" pitchFamily="34" charset="0"/>
              </a:rPr>
              <a:t>T.</a:t>
            </a:r>
            <a:endParaRPr kumimoji="0" lang="fr-FR" altLang="ja-JP" sz="2400" b="1" i="0" u="none" strike="noStrike" cap="none" normalizeH="0" baseline="0" dirty="0">
              <a:ln>
                <a:noFill/>
              </a:ln>
              <a:solidFill>
                <a:srgbClr val="000066"/>
              </a:solidFill>
              <a:effectLst/>
              <a:latin typeface="Calibri" pitchFamily="34" charset="0"/>
              <a:ea typeface="MS Mincho" pitchFamily="49" charset="-128"/>
              <a:cs typeface="Calibri" pitchFamily="34" charset="0"/>
            </a:endParaRPr>
          </a:p>
          <a:p>
            <a:pPr lvl="0"/>
            <a:r>
              <a:rPr lang="fr-FR" altLang="ja-JP" sz="2400" b="1" dirty="0" smtClean="0">
                <a:solidFill>
                  <a:srgbClr val="000066"/>
                </a:solidFill>
                <a:latin typeface="Calibri" pitchFamily="34" charset="0"/>
                <a:ea typeface="MS Mincho" pitchFamily="49" charset="-128"/>
                <a:cs typeface="Calibri" pitchFamily="34" charset="0"/>
              </a:rPr>
              <a:t>Elle est q</a:t>
            </a:r>
            <a:r>
              <a:rPr kumimoji="0" lang="fr-FR" altLang="ja-JP" sz="2400" b="1" i="0" u="none" strike="noStrike" cap="none" normalizeH="0" dirty="0" smtClean="0">
                <a:ln>
                  <a:noFill/>
                </a:ln>
                <a:solidFill>
                  <a:srgbClr val="000066"/>
                </a:solidFill>
                <a:effectLst/>
                <a:latin typeface="Calibri" pitchFamily="34" charset="0"/>
                <a:ea typeface="MS Mincho" pitchFamily="49" charset="-128"/>
                <a:cs typeface="Calibri" pitchFamily="34" charset="0"/>
              </a:rPr>
              <a:t>uatre </a:t>
            </a:r>
            <a:r>
              <a:rPr kumimoji="0" lang="fr-FR" altLang="ja-JP" sz="2400" b="1" i="0" u="none" strike="noStrike" cap="none" normalizeH="0" dirty="0">
                <a:ln>
                  <a:noFill/>
                </a:ln>
                <a:solidFill>
                  <a:srgbClr val="000066"/>
                </a:solidFill>
                <a:effectLst/>
                <a:latin typeface="Calibri" pitchFamily="34" charset="0"/>
                <a:ea typeface="MS Mincho" pitchFamily="49" charset="-128"/>
                <a:cs typeface="Calibri" pitchFamily="34" charset="0"/>
              </a:rPr>
              <a:t>fois </a:t>
            </a:r>
            <a:r>
              <a:rPr kumimoji="0" lang="fr-FR" altLang="ja-JP" sz="2400" b="1" i="0" u="none" strike="noStrike" cap="none" normalizeH="0" baseline="0" dirty="0">
                <a:ln>
                  <a:noFill/>
                </a:ln>
                <a:solidFill>
                  <a:srgbClr val="000066"/>
                </a:solidFill>
                <a:effectLst/>
                <a:latin typeface="Calibri" pitchFamily="34" charset="0"/>
                <a:ea typeface="MS Mincho" pitchFamily="49" charset="-128"/>
                <a:cs typeface="Calibri" pitchFamily="34" charset="0"/>
              </a:rPr>
              <a:t>moins chère et de plus grande autonomie.</a:t>
            </a:r>
            <a:endParaRPr kumimoji="0" lang="fr-FR" altLang="ja-JP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Picture 4" descr="nissan-leaf-2014-500x29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4869160"/>
            <a:ext cx="3002956" cy="17632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13"/>
          <p:cNvSpPr/>
          <p:nvPr/>
        </p:nvSpPr>
        <p:spPr>
          <a:xfrm>
            <a:off x="3398492" y="4693417"/>
            <a:ext cx="532859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>
                <a:solidFill>
                  <a:srgbClr val="FF3300"/>
                </a:solidFill>
                <a:latin typeface="Calibri" pitchFamily="34" charset="0"/>
                <a:cs typeface="Calibri" pitchFamily="34" charset="0"/>
              </a:rPr>
              <a:t>2010</a:t>
            </a:r>
          </a:p>
          <a:p>
            <a:r>
              <a:rPr lang="fr-FR" sz="2400" b="1" dirty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C’est la </a:t>
            </a:r>
            <a:r>
              <a:rPr lang="fr-FR" sz="2400" b="1" dirty="0">
                <a:solidFill>
                  <a:srgbClr val="FF3300"/>
                </a:solidFill>
                <a:latin typeface="Calibri" pitchFamily="34" charset="0"/>
                <a:cs typeface="Calibri" pitchFamily="34" charset="0"/>
              </a:rPr>
              <a:t>vraie renaissance </a:t>
            </a:r>
            <a:r>
              <a:rPr lang="fr-FR" sz="2400" b="1" dirty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de la voiture électrique. Nissan crée la LEAF, une berline 5 places, polyvalente, au succès planétaire immédiat.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ZoneTexte 4"/>
          <p:cNvSpPr txBox="1">
            <a:spLocks noChangeArrowheads="1"/>
          </p:cNvSpPr>
          <p:nvPr/>
        </p:nvSpPr>
        <p:spPr bwMode="auto">
          <a:xfrm>
            <a:off x="5508625" y="404813"/>
            <a:ext cx="316706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/>
            <a:r>
              <a:rPr lang="fr-FR" sz="2400" b="1">
                <a:solidFill>
                  <a:srgbClr val="002060"/>
                </a:solidFill>
                <a:latin typeface="Verdana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lang="fr-FR" sz="3200" b="1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15362" name="Picture 4" descr="bulle-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1001200"/>
            <a:ext cx="5472607" cy="5014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WordArt 5"/>
          <p:cNvSpPr>
            <a:spLocks noChangeArrowheads="1" noChangeShapeType="1" noTextEdit="1"/>
          </p:cNvSpPr>
          <p:nvPr/>
        </p:nvSpPr>
        <p:spPr bwMode="auto">
          <a:xfrm>
            <a:off x="2339752" y="2132856"/>
            <a:ext cx="1080294" cy="273588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fr-FR" sz="3600" b="1" kern="10" dirty="0">
                <a:ln w="9525">
                  <a:solidFill>
                    <a:srgbClr val="000054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"/>
                <a:cs typeface="Arial"/>
              </a:rPr>
              <a:t>5</a:t>
            </a:r>
          </a:p>
        </p:txBody>
      </p:sp>
      <p:sp>
        <p:nvSpPr>
          <p:cNvPr id="15364" name="WordArt 6"/>
          <p:cNvSpPr>
            <a:spLocks noChangeArrowheads="1" noChangeShapeType="1" noTextEdit="1"/>
          </p:cNvSpPr>
          <p:nvPr/>
        </p:nvSpPr>
        <p:spPr bwMode="auto">
          <a:xfrm>
            <a:off x="3563888" y="2132856"/>
            <a:ext cx="3168352" cy="28083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fr-FR" sz="3600" b="1" kern="10" dirty="0" smtClean="0">
                <a:ln w="9525">
                  <a:solidFill>
                    <a:srgbClr val="000054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Bonnes</a:t>
            </a:r>
          </a:p>
          <a:p>
            <a:pPr algn="ctr"/>
            <a:r>
              <a:rPr lang="fr-FR" sz="3600" b="1" kern="10" dirty="0" smtClean="0">
                <a:ln w="9525">
                  <a:solidFill>
                    <a:srgbClr val="000054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Raisons</a:t>
            </a:r>
          </a:p>
          <a:p>
            <a:pPr algn="ctr"/>
            <a:r>
              <a:rPr lang="fr-FR" sz="3600" b="1" kern="10" dirty="0" smtClean="0">
                <a:ln w="9525">
                  <a:solidFill>
                    <a:srgbClr val="000054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d’acheter</a:t>
            </a:r>
            <a:endParaRPr lang="fr-FR" sz="3600" b="1" kern="10" dirty="0">
              <a:ln w="9525">
                <a:solidFill>
                  <a:srgbClr val="000054"/>
                </a:solidFill>
                <a:round/>
                <a:headEnd/>
                <a:tailEnd/>
              </a:ln>
              <a:solidFill>
                <a:srgbClr val="FFFFFF"/>
              </a:solidFill>
              <a:latin typeface="Calibri" pitchFamily="34" charset="0"/>
              <a:cs typeface="Calibri" pitchFamily="34" charset="0"/>
            </a:endParaRPr>
          </a:p>
          <a:p>
            <a:pPr algn="ctr"/>
            <a:r>
              <a:rPr lang="fr-FR" sz="3600" b="1" kern="10" dirty="0" smtClean="0">
                <a:ln w="9525">
                  <a:solidFill>
                    <a:srgbClr val="000054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une voiture</a:t>
            </a:r>
            <a:endParaRPr lang="fr-FR" sz="3600" b="1" kern="10" dirty="0">
              <a:ln w="9525">
                <a:solidFill>
                  <a:srgbClr val="000054"/>
                </a:solidFill>
                <a:round/>
                <a:headEnd/>
                <a:tailEnd/>
              </a:ln>
              <a:solidFill>
                <a:srgbClr val="FFFFFF"/>
              </a:solidFill>
              <a:latin typeface="Calibri" pitchFamily="34" charset="0"/>
              <a:cs typeface="Calibri" pitchFamily="34" charset="0"/>
            </a:endParaRPr>
          </a:p>
          <a:p>
            <a:pPr algn="ctr"/>
            <a:r>
              <a:rPr lang="fr-FR" sz="3600" b="1" kern="10" dirty="0">
                <a:ln w="9525">
                  <a:solidFill>
                    <a:srgbClr val="000054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électrique</a:t>
            </a:r>
          </a:p>
        </p:txBody>
      </p:sp>
      <p:pic>
        <p:nvPicPr>
          <p:cNvPr id="6" name="Picture 8" descr="C:\Users\Dudu\Desktop\acoze\logo transparent\acoze-log2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28384" y="6381328"/>
            <a:ext cx="1008112" cy="36438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5" descr="mais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08400" y="3141663"/>
            <a:ext cx="1871663" cy="18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6" name="Picture 6" descr="41721908-Edificio-de-la-escuela-de-dibujos-animados-Foto-de-archiv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72225" y="4508500"/>
            <a:ext cx="1979613" cy="1951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7" name="Picture 7" descr="bureaux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16688" y="1557338"/>
            <a:ext cx="2419350" cy="1903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Picture 9" descr="7317891-film-ardoise-avec-bobine-de-film-de-cinema-image-de-rendu-3d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2204864"/>
            <a:ext cx="2160587" cy="2160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Picture 13" descr="panier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27584" y="4725144"/>
            <a:ext cx="1975404" cy="12946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0" name="Text Box 14"/>
          <p:cNvSpPr txBox="1">
            <a:spLocks noChangeArrowheads="1"/>
          </p:cNvSpPr>
          <p:nvPr/>
        </p:nvSpPr>
        <p:spPr bwMode="auto">
          <a:xfrm>
            <a:off x="4356100" y="4941888"/>
            <a:ext cx="95726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b="1">
                <a:latin typeface="Kozuka Gothic Pro L" pitchFamily="34" charset="-128"/>
                <a:ea typeface="Kozuka Gothic Pro L" pitchFamily="34" charset="-128"/>
              </a:rPr>
              <a:t>Maison</a:t>
            </a:r>
          </a:p>
        </p:txBody>
      </p:sp>
      <p:sp>
        <p:nvSpPr>
          <p:cNvPr id="16391" name="Text Box 15"/>
          <p:cNvSpPr txBox="1">
            <a:spLocks noChangeArrowheads="1"/>
          </p:cNvSpPr>
          <p:nvPr/>
        </p:nvSpPr>
        <p:spPr bwMode="auto">
          <a:xfrm>
            <a:off x="7235825" y="3429000"/>
            <a:ext cx="889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b="1">
                <a:latin typeface="Kozuka Gothic Pro L" pitchFamily="34" charset="-128"/>
                <a:ea typeface="Kozuka Gothic Pro L" pitchFamily="34" charset="-128"/>
              </a:rPr>
              <a:t>Boulot</a:t>
            </a:r>
          </a:p>
        </p:txBody>
      </p:sp>
      <p:sp>
        <p:nvSpPr>
          <p:cNvPr id="16392" name="Text Box 16"/>
          <p:cNvSpPr txBox="1">
            <a:spLocks noChangeArrowheads="1"/>
          </p:cNvSpPr>
          <p:nvPr/>
        </p:nvSpPr>
        <p:spPr bwMode="auto">
          <a:xfrm>
            <a:off x="5652120" y="5589240"/>
            <a:ext cx="79861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b="1" dirty="0">
                <a:latin typeface="Kozuka Gothic Pro L" pitchFamily="34" charset="-128"/>
                <a:ea typeface="Kozuka Gothic Pro L" pitchFamily="34" charset="-128"/>
              </a:rPr>
              <a:t>École</a:t>
            </a:r>
          </a:p>
        </p:txBody>
      </p:sp>
      <p:sp>
        <p:nvSpPr>
          <p:cNvPr id="16393" name="Text Box 17"/>
          <p:cNvSpPr txBox="1">
            <a:spLocks noChangeArrowheads="1"/>
          </p:cNvSpPr>
          <p:nvPr/>
        </p:nvSpPr>
        <p:spPr bwMode="auto">
          <a:xfrm>
            <a:off x="1619672" y="3501008"/>
            <a:ext cx="85248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b="1" dirty="0">
                <a:latin typeface="Kozuka Gothic Pro L" pitchFamily="34" charset="-128"/>
                <a:ea typeface="Kozuka Gothic Pro L" pitchFamily="34" charset="-128"/>
              </a:rPr>
              <a:t>Loisirs</a:t>
            </a:r>
          </a:p>
        </p:txBody>
      </p:sp>
      <p:sp>
        <p:nvSpPr>
          <p:cNvPr id="16394" name="Text Box 18"/>
          <p:cNvSpPr txBox="1">
            <a:spLocks noChangeArrowheads="1"/>
          </p:cNvSpPr>
          <p:nvPr/>
        </p:nvSpPr>
        <p:spPr bwMode="auto">
          <a:xfrm>
            <a:off x="1979712" y="6021288"/>
            <a:ext cx="91884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b="1" dirty="0">
                <a:latin typeface="Kozuka Gothic Pro L" pitchFamily="34" charset="-128"/>
                <a:ea typeface="Kozuka Gothic Pro L" pitchFamily="34" charset="-128"/>
              </a:rPr>
              <a:t>Achats</a:t>
            </a:r>
          </a:p>
        </p:txBody>
      </p:sp>
      <p:pic>
        <p:nvPicPr>
          <p:cNvPr id="16395" name="Picture 19" descr="400_F_10705972_TWo1Kjb2m4JY5vfiYeT08eO580gonUW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480392">
            <a:off x="2579400" y="3061074"/>
            <a:ext cx="1079500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6" name="Picture 20" descr="400_F_10705972_TWo1Kjb2m4JY5vfiYeT08eO580gonUW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9030420" flipH="1">
            <a:off x="5576888" y="2936875"/>
            <a:ext cx="1079500" cy="79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7" name="Picture 21" descr="400_F_10705972_TWo1Kjb2m4JY5vfiYeT08eO580gonUW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1752263">
            <a:off x="5508625" y="4292600"/>
            <a:ext cx="10795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8" name="Picture 22" descr="400_F_10705972_TWo1Kjb2m4JY5vfiYeT08eO580gonUW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8969991" flipH="1">
            <a:off x="2843213" y="4508500"/>
            <a:ext cx="1079500" cy="79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9" name="Picture 16" descr="amis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419475" y="404813"/>
            <a:ext cx="2232025" cy="1166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400" name="Picture 19" descr="400_F_10705972_TWo1Kjb2m4JY5vfiYeT08eO580gonUW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4601971">
            <a:off x="4087019" y="2040732"/>
            <a:ext cx="1079500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401" name="Text Box 18"/>
          <p:cNvSpPr txBox="1">
            <a:spLocks noChangeArrowheads="1"/>
          </p:cNvSpPr>
          <p:nvPr/>
        </p:nvSpPr>
        <p:spPr bwMode="auto">
          <a:xfrm>
            <a:off x="3851920" y="1556792"/>
            <a:ext cx="16859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fr-FR" b="1" dirty="0">
                <a:latin typeface="Kozuka Gothic Pro L" pitchFamily="34" charset="-128"/>
                <a:ea typeface="Kozuka Gothic Pro L" pitchFamily="34" charset="-128"/>
              </a:rPr>
              <a:t>Famille - Amis</a:t>
            </a:r>
          </a:p>
        </p:txBody>
      </p:sp>
      <p:pic>
        <p:nvPicPr>
          <p:cNvPr id="19" name="Picture 6" descr="0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67544" y="116632"/>
            <a:ext cx="2193288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WordArt 7"/>
          <p:cNvSpPr>
            <a:spLocks noChangeArrowheads="1" noChangeShapeType="1" noTextEdit="1"/>
          </p:cNvSpPr>
          <p:nvPr/>
        </p:nvSpPr>
        <p:spPr bwMode="auto">
          <a:xfrm>
            <a:off x="611560" y="404664"/>
            <a:ext cx="1872208" cy="151216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fr-FR" sz="36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FFFF00"/>
                </a:solidFill>
                <a:latin typeface="Kozuka Gothic Pro M"/>
                <a:ea typeface="Kozuka Gothic Pro M"/>
              </a:rPr>
              <a:t>N°1</a:t>
            </a:r>
            <a:endParaRPr lang="fr-FR" sz="3600" b="1" kern="10" dirty="0">
              <a:ln w="9525">
                <a:noFill/>
                <a:round/>
                <a:headEnd/>
                <a:tailEnd/>
              </a:ln>
              <a:solidFill>
                <a:srgbClr val="FFFF00"/>
              </a:solidFill>
              <a:latin typeface="Kozuka Gothic Pro M"/>
              <a:ea typeface="Kozuka Gothic Pro M"/>
            </a:endParaRPr>
          </a:p>
          <a:p>
            <a:pPr algn="ctr"/>
            <a:r>
              <a:rPr lang="fr-FR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FFFF00"/>
                </a:solidFill>
                <a:latin typeface="Kozuka Gothic Pro M"/>
                <a:ea typeface="Kozuka Gothic Pro M"/>
              </a:rPr>
              <a:t>L’usage d’un VE</a:t>
            </a:r>
            <a:br>
              <a:rPr lang="fr-FR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FFFF00"/>
                </a:solidFill>
                <a:latin typeface="Kozuka Gothic Pro M"/>
                <a:ea typeface="Kozuka Gothic Pro M"/>
              </a:rPr>
            </a:br>
            <a:r>
              <a:rPr lang="fr-FR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FFFF00"/>
                </a:solidFill>
                <a:latin typeface="Kozuka Gothic Pro M"/>
                <a:ea typeface="Kozuka Gothic Pro M"/>
              </a:rPr>
              <a:t>est-il adapté à notre</a:t>
            </a:r>
          </a:p>
          <a:p>
            <a:pPr algn="ctr"/>
            <a:r>
              <a:rPr lang="fr-FR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FFFF00"/>
                </a:solidFill>
                <a:latin typeface="Kozuka Gothic Pro M"/>
                <a:ea typeface="Kozuka Gothic Pro M"/>
              </a:rPr>
              <a:t>quotidien ? </a:t>
            </a:r>
          </a:p>
        </p:txBody>
      </p:sp>
      <p:pic>
        <p:nvPicPr>
          <p:cNvPr id="21" name="Picture 8" descr="C:\Users\Dudu\Desktop\acoze\logo transparent\acoze-log2.gif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028384" y="6381328"/>
            <a:ext cx="1008112" cy="36438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ZoneTexte 4"/>
          <p:cNvSpPr txBox="1">
            <a:spLocks noChangeArrowheads="1"/>
          </p:cNvSpPr>
          <p:nvPr/>
        </p:nvSpPr>
        <p:spPr bwMode="auto">
          <a:xfrm>
            <a:off x="5508625" y="404813"/>
            <a:ext cx="316706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/>
            <a:r>
              <a:rPr lang="fr-FR" sz="2400" b="1">
                <a:solidFill>
                  <a:srgbClr val="002060"/>
                </a:solidFill>
                <a:latin typeface="Verdana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lang="fr-FR" sz="3200" b="1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17412" name="Picture 6" descr="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67944" y="404664"/>
            <a:ext cx="2879725" cy="255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3" name="WordArt 7"/>
          <p:cNvSpPr>
            <a:spLocks noChangeArrowheads="1" noChangeShapeType="1" noTextEdit="1"/>
          </p:cNvSpPr>
          <p:nvPr/>
        </p:nvSpPr>
        <p:spPr bwMode="auto">
          <a:xfrm>
            <a:off x="4355976" y="692696"/>
            <a:ext cx="2305050" cy="18002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fr-FR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FFFF00"/>
                </a:solidFill>
                <a:latin typeface="Kozuka Gothic Pro M"/>
                <a:ea typeface="Kozuka Gothic Pro M"/>
              </a:rPr>
              <a:t>Bien sûr,</a:t>
            </a:r>
          </a:p>
          <a:p>
            <a:pPr algn="ctr"/>
            <a:r>
              <a:rPr lang="fr-FR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FFFF00"/>
                </a:solidFill>
                <a:latin typeface="Kozuka Gothic Pro M"/>
                <a:ea typeface="Kozuka Gothic Pro M"/>
              </a:rPr>
              <a:t>Son usage est</a:t>
            </a:r>
          </a:p>
          <a:p>
            <a:pPr algn="ctr"/>
            <a:r>
              <a:rPr lang="fr-FR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FFFF00"/>
                </a:solidFill>
                <a:latin typeface="Kozuka Gothic Pro M"/>
                <a:ea typeface="Kozuka Gothic Pro M"/>
              </a:rPr>
              <a:t>parfaitement adapté</a:t>
            </a:r>
          </a:p>
          <a:p>
            <a:pPr algn="ctr"/>
            <a:r>
              <a:rPr lang="fr-FR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FFFF00"/>
                </a:solidFill>
                <a:latin typeface="Kozuka Gothic Pro M"/>
                <a:ea typeface="Kozuka Gothic Pro M"/>
              </a:rPr>
              <a:t>à notre quotidien </a:t>
            </a:r>
          </a:p>
        </p:txBody>
      </p:sp>
      <p:pic>
        <p:nvPicPr>
          <p:cNvPr id="7" name="Picture 6" descr="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16632"/>
            <a:ext cx="2193288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WordArt 7"/>
          <p:cNvSpPr>
            <a:spLocks noChangeArrowheads="1" noChangeShapeType="1" noTextEdit="1"/>
          </p:cNvSpPr>
          <p:nvPr/>
        </p:nvSpPr>
        <p:spPr bwMode="auto">
          <a:xfrm>
            <a:off x="611560" y="404664"/>
            <a:ext cx="1872208" cy="151216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fr-FR" sz="36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FFFF00"/>
                </a:solidFill>
                <a:latin typeface="Kozuka Gothic Pro M"/>
                <a:ea typeface="Kozuka Gothic Pro M"/>
              </a:rPr>
              <a:t>N°1</a:t>
            </a:r>
            <a:endParaRPr lang="fr-FR" sz="3600" b="1" kern="10" dirty="0">
              <a:ln w="9525">
                <a:noFill/>
                <a:round/>
                <a:headEnd/>
                <a:tailEnd/>
              </a:ln>
              <a:solidFill>
                <a:srgbClr val="FFFF00"/>
              </a:solidFill>
              <a:latin typeface="Kozuka Gothic Pro M"/>
              <a:ea typeface="Kozuka Gothic Pro M"/>
            </a:endParaRPr>
          </a:p>
          <a:p>
            <a:pPr algn="ctr"/>
            <a:r>
              <a:rPr lang="fr-FR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FFFF00"/>
                </a:solidFill>
                <a:latin typeface="Kozuka Gothic Pro M"/>
                <a:ea typeface="Kozuka Gothic Pro M"/>
              </a:rPr>
              <a:t>L’usage d’un VE</a:t>
            </a:r>
            <a:br>
              <a:rPr lang="fr-FR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FFFF00"/>
                </a:solidFill>
                <a:latin typeface="Kozuka Gothic Pro M"/>
                <a:ea typeface="Kozuka Gothic Pro M"/>
              </a:rPr>
            </a:br>
            <a:r>
              <a:rPr lang="fr-FR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FFFF00"/>
                </a:solidFill>
                <a:latin typeface="Kozuka Gothic Pro M"/>
                <a:ea typeface="Kozuka Gothic Pro M"/>
              </a:rPr>
              <a:t>est-il adapté à notre</a:t>
            </a:r>
          </a:p>
          <a:p>
            <a:pPr algn="ctr"/>
            <a:r>
              <a:rPr lang="fr-FR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FFFF00"/>
                </a:solidFill>
                <a:latin typeface="Kozuka Gothic Pro M"/>
                <a:ea typeface="Kozuka Gothic Pro M"/>
              </a:rPr>
              <a:t>quotidien ? </a:t>
            </a:r>
          </a:p>
        </p:txBody>
      </p:sp>
      <p:pic>
        <p:nvPicPr>
          <p:cNvPr id="9" name="Picture 8" descr="C:\Users\Dudu\Desktop\acoze\logo transparent\acoze-log2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28384" y="6381328"/>
            <a:ext cx="1008112" cy="364383"/>
          </a:xfrm>
          <a:prstGeom prst="rect">
            <a:avLst/>
          </a:prstGeom>
          <a:noFill/>
        </p:spPr>
      </p:pic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755576" y="3068960"/>
            <a:ext cx="7704855" cy="2616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fr-FR" sz="2400" b="1" dirty="0">
                <a:solidFill>
                  <a:srgbClr val="000066"/>
                </a:solidFill>
                <a:latin typeface="Calibri" pitchFamily="34" charset="0"/>
              </a:rPr>
              <a:t>En France, le trajet quotidien moyen des automobilistes est de 31 km.</a:t>
            </a:r>
            <a:endParaRPr lang="fr-FR" sz="1000" b="1" dirty="0">
              <a:solidFill>
                <a:srgbClr val="000066"/>
              </a:solidFill>
              <a:latin typeface="Calibri" pitchFamily="34" charset="0"/>
            </a:endParaRPr>
          </a:p>
          <a:p>
            <a:pPr algn="just"/>
            <a:endParaRPr lang="fr-FR" sz="800" b="1" dirty="0">
              <a:solidFill>
                <a:srgbClr val="000066"/>
              </a:solidFill>
              <a:latin typeface="Calibri" pitchFamily="34" charset="0"/>
            </a:endParaRPr>
          </a:p>
          <a:p>
            <a:pPr algn="just"/>
            <a:r>
              <a:rPr lang="fr-FR" sz="2400" b="1" dirty="0">
                <a:solidFill>
                  <a:srgbClr val="000066"/>
                </a:solidFill>
                <a:latin typeface="Calibri" pitchFamily="34" charset="0"/>
              </a:rPr>
              <a:t>Et les plus longs trajets quotidiens n’excèdent pas 60 km pour </a:t>
            </a:r>
            <a:r>
              <a:rPr lang="fr-FR" sz="2400" b="1" dirty="0" smtClean="0">
                <a:solidFill>
                  <a:srgbClr val="000066"/>
                </a:solidFill>
                <a:latin typeface="Calibri" pitchFamily="34" charset="0"/>
              </a:rPr>
              <a:t>90% </a:t>
            </a:r>
            <a:r>
              <a:rPr lang="fr-FR" sz="2400" b="1" dirty="0">
                <a:solidFill>
                  <a:srgbClr val="000066"/>
                </a:solidFill>
                <a:latin typeface="Calibri" pitchFamily="34" charset="0"/>
              </a:rPr>
              <a:t>des automobilistes.</a:t>
            </a:r>
          </a:p>
          <a:p>
            <a:pPr algn="just"/>
            <a:endParaRPr lang="fr-FR" sz="800" b="1" dirty="0">
              <a:solidFill>
                <a:srgbClr val="002060"/>
              </a:solidFill>
              <a:latin typeface="Calibri" pitchFamily="34" charset="0"/>
            </a:endParaRPr>
          </a:p>
          <a:p>
            <a:pPr algn="just"/>
            <a:r>
              <a:rPr lang="fr-FR" sz="2400" b="1" dirty="0" smtClean="0">
                <a:solidFill>
                  <a:srgbClr val="FF3300"/>
                </a:solidFill>
                <a:latin typeface="Calibri" pitchFamily="34" charset="0"/>
              </a:rPr>
              <a:t>De 150 </a:t>
            </a:r>
            <a:r>
              <a:rPr lang="fr-FR" sz="2400" b="1" dirty="0">
                <a:solidFill>
                  <a:srgbClr val="FF3300"/>
                </a:solidFill>
                <a:latin typeface="Calibri" pitchFamily="34" charset="0"/>
              </a:rPr>
              <a:t>à </a:t>
            </a:r>
            <a:r>
              <a:rPr lang="fr-FR" sz="2400" b="1" dirty="0" smtClean="0">
                <a:solidFill>
                  <a:srgbClr val="FF3300"/>
                </a:solidFill>
                <a:latin typeface="Calibri" pitchFamily="34" charset="0"/>
              </a:rPr>
              <a:t>plus de 650 </a:t>
            </a:r>
            <a:r>
              <a:rPr lang="fr-FR" sz="2400" b="1" dirty="0">
                <a:solidFill>
                  <a:srgbClr val="FF3300"/>
                </a:solidFill>
                <a:latin typeface="Calibri" pitchFamily="34" charset="0"/>
              </a:rPr>
              <a:t>km selon les modèles, l’autonomie actuelle des VE </a:t>
            </a:r>
            <a:r>
              <a:rPr lang="fr-FR" sz="2400" b="1" dirty="0" smtClean="0">
                <a:solidFill>
                  <a:srgbClr val="FF3300"/>
                </a:solidFill>
                <a:latin typeface="Calibri" pitchFamily="34" charset="0"/>
              </a:rPr>
              <a:t>est adaptée au </a:t>
            </a:r>
            <a:r>
              <a:rPr lang="fr-FR" sz="2400" b="1" dirty="0">
                <a:solidFill>
                  <a:srgbClr val="FF3300"/>
                </a:solidFill>
                <a:latin typeface="Calibri" pitchFamily="34" charset="0"/>
              </a:rPr>
              <a:t>quotidien.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55576" y="5661248"/>
            <a:ext cx="79208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2400" b="1" dirty="0" smtClean="0">
                <a:solidFill>
                  <a:srgbClr val="000066"/>
                </a:solidFill>
                <a:latin typeface="Calibri" pitchFamily="34" charset="0"/>
              </a:rPr>
              <a:t>À noter:  40 % des foyers français ont 2 voitures, voire plus.</a:t>
            </a:r>
          </a:p>
          <a:p>
            <a:pPr algn="just"/>
            <a:r>
              <a:rPr lang="fr-FR" sz="2400" b="1" dirty="0" smtClean="0">
                <a:solidFill>
                  <a:srgbClr val="FF3300"/>
                </a:solidFill>
                <a:latin typeface="Calibri" pitchFamily="34" charset="0"/>
              </a:rPr>
              <a:t>Et si la ‘’</a:t>
            </a:r>
            <a:r>
              <a:rPr lang="fr-FR" sz="2400" b="1" i="1" dirty="0" smtClean="0">
                <a:solidFill>
                  <a:srgbClr val="FF3300"/>
                </a:solidFill>
                <a:latin typeface="Calibri" pitchFamily="34" charset="0"/>
              </a:rPr>
              <a:t>deuxième</a:t>
            </a:r>
            <a:r>
              <a:rPr lang="fr-FR" sz="2400" b="1" dirty="0" smtClean="0">
                <a:solidFill>
                  <a:srgbClr val="FF3300"/>
                </a:solidFill>
                <a:latin typeface="Calibri" pitchFamily="34" charset="0"/>
              </a:rPr>
              <a:t>‘’ voiture était un VE… !</a:t>
            </a:r>
            <a:endParaRPr lang="fr-FR" sz="2400" b="1" dirty="0">
              <a:solidFill>
                <a:srgbClr val="00206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0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332656"/>
            <a:ext cx="2274766" cy="2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WordArt 7"/>
          <p:cNvSpPr>
            <a:spLocks noChangeArrowheads="1" noChangeShapeType="1" noTextEdit="1"/>
          </p:cNvSpPr>
          <p:nvPr/>
        </p:nvSpPr>
        <p:spPr bwMode="auto">
          <a:xfrm>
            <a:off x="1043608" y="620688"/>
            <a:ext cx="1728192" cy="151216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fr-FR" sz="36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FFFF00"/>
                </a:solidFill>
                <a:latin typeface="Kozuka Gothic Pro M"/>
                <a:ea typeface="Kozuka Gothic Pro M"/>
              </a:rPr>
              <a:t>N°2</a:t>
            </a:r>
            <a:endParaRPr lang="fr-FR" sz="3600" b="1" kern="10" dirty="0">
              <a:ln w="9525">
                <a:noFill/>
                <a:round/>
                <a:headEnd/>
                <a:tailEnd/>
              </a:ln>
              <a:solidFill>
                <a:srgbClr val="FFFF00"/>
              </a:solidFill>
              <a:latin typeface="Kozuka Gothic Pro M"/>
              <a:ea typeface="Kozuka Gothic Pro M"/>
            </a:endParaRPr>
          </a:p>
          <a:p>
            <a:pPr algn="ctr"/>
            <a:r>
              <a:rPr lang="fr-FR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FFFF00"/>
                </a:solidFill>
                <a:latin typeface="Kozuka Gothic Pro M"/>
                <a:ea typeface="Kozuka Gothic Pro M"/>
              </a:rPr>
              <a:t>Son coût d’achat,</a:t>
            </a:r>
          </a:p>
          <a:p>
            <a:pPr algn="ctr"/>
            <a:r>
              <a:rPr lang="fr-FR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FFFF00"/>
                </a:solidFill>
                <a:latin typeface="Kozuka Gothic Pro M"/>
                <a:ea typeface="Kozuka Gothic Pro M"/>
              </a:rPr>
              <a:t>est-il  identique</a:t>
            </a:r>
          </a:p>
          <a:p>
            <a:pPr algn="ctr"/>
            <a:r>
              <a:rPr lang="fr-FR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FFFF00"/>
                </a:solidFill>
                <a:latin typeface="Kozuka Gothic Pro M"/>
                <a:ea typeface="Kozuka Gothic Pro M"/>
              </a:rPr>
              <a:t>à celui des véhicules</a:t>
            </a:r>
          </a:p>
          <a:p>
            <a:pPr algn="ctr"/>
            <a:r>
              <a:rPr lang="fr-FR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FFFF00"/>
                </a:solidFill>
                <a:latin typeface="Kozuka Gothic Pro M"/>
                <a:ea typeface="Kozuka Gothic Pro M"/>
              </a:rPr>
              <a:t>classiques ? </a:t>
            </a:r>
          </a:p>
        </p:txBody>
      </p:sp>
      <p:pic>
        <p:nvPicPr>
          <p:cNvPr id="7" name="Picture 8" descr="C:\Users\Dudu\Desktop\acoze\logo transparent\acoze-log2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28384" y="6381328"/>
            <a:ext cx="1008112" cy="364383"/>
          </a:xfrm>
          <a:prstGeom prst="rect">
            <a:avLst/>
          </a:prstGeom>
          <a:noFill/>
        </p:spPr>
      </p:pic>
      <p:pic>
        <p:nvPicPr>
          <p:cNvPr id="1026" name="Picture 2" descr="C:\Users\Dudu\Desktop\vt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4048" y="3645024"/>
            <a:ext cx="3816424" cy="1626512"/>
          </a:xfrm>
          <a:prstGeom prst="rect">
            <a:avLst/>
          </a:prstGeom>
          <a:noFill/>
        </p:spPr>
      </p:pic>
      <p:pic>
        <p:nvPicPr>
          <p:cNvPr id="1027" name="Picture 3" descr="C:\Users\Dudu\Desktop\voiture-electrique-logo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3568" y="3573016"/>
            <a:ext cx="3096346" cy="1548173"/>
          </a:xfrm>
          <a:prstGeom prst="rect">
            <a:avLst/>
          </a:prstGeom>
          <a:noFill/>
        </p:spPr>
      </p:pic>
      <p:pic>
        <p:nvPicPr>
          <p:cNvPr id="2" name="Picture 4" descr="C:\Users\Dudu\Desktop\billets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63888" y="2708920"/>
            <a:ext cx="1599629" cy="1093763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3995936" y="1844824"/>
            <a:ext cx="72008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fr-FR" sz="12000" b="1" dirty="0" smtClean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?</a:t>
            </a:r>
            <a:endParaRPr lang="fr-FR" sz="12000" b="1" dirty="0">
              <a:solidFill>
                <a:srgbClr val="000066"/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ZoneTexte 4"/>
          <p:cNvSpPr txBox="1">
            <a:spLocks noChangeArrowheads="1"/>
          </p:cNvSpPr>
          <p:nvPr/>
        </p:nvSpPr>
        <p:spPr bwMode="auto">
          <a:xfrm>
            <a:off x="5508625" y="404813"/>
            <a:ext cx="316706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/>
            <a:r>
              <a:rPr lang="fr-FR" sz="2400" b="1">
                <a:solidFill>
                  <a:srgbClr val="002060"/>
                </a:solidFill>
                <a:latin typeface="Verdana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lang="fr-FR" sz="3200" b="1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19460" name="Picture 6" descr="0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23928" y="260648"/>
            <a:ext cx="3024336" cy="2623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1" name="WordArt 7"/>
          <p:cNvSpPr>
            <a:spLocks noChangeArrowheads="1" noChangeShapeType="1" noTextEdit="1"/>
          </p:cNvSpPr>
          <p:nvPr/>
        </p:nvSpPr>
        <p:spPr bwMode="auto">
          <a:xfrm>
            <a:off x="4211960" y="548680"/>
            <a:ext cx="2448272" cy="201622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fr-FR" sz="36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FFFF00"/>
                </a:solidFill>
                <a:latin typeface="Kozuka Gothic Pro M"/>
                <a:ea typeface="Kozuka Gothic Pro M"/>
              </a:rPr>
              <a:t>Aujourd’hui,</a:t>
            </a:r>
            <a:endParaRPr lang="fr-FR" sz="3600" b="1" kern="10" dirty="0">
              <a:ln w="9525">
                <a:noFill/>
                <a:round/>
                <a:headEnd/>
                <a:tailEnd/>
              </a:ln>
              <a:solidFill>
                <a:srgbClr val="FFFF00"/>
              </a:solidFill>
              <a:latin typeface="Kozuka Gothic Pro M"/>
              <a:ea typeface="Kozuka Gothic Pro M"/>
            </a:endParaRPr>
          </a:p>
          <a:p>
            <a:pPr algn="ctr"/>
            <a:r>
              <a:rPr lang="fr-FR" sz="36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FFFF00"/>
                </a:solidFill>
                <a:latin typeface="Kozuka Gothic Pro M"/>
                <a:ea typeface="Kozuka Gothic Pro M"/>
              </a:rPr>
              <a:t>son </a:t>
            </a:r>
            <a:r>
              <a:rPr lang="fr-FR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FFFF00"/>
                </a:solidFill>
                <a:latin typeface="Kozuka Gothic Pro M"/>
                <a:ea typeface="Kozuka Gothic Pro M"/>
              </a:rPr>
              <a:t>coût d’achat,</a:t>
            </a:r>
          </a:p>
          <a:p>
            <a:pPr algn="ctr"/>
            <a:r>
              <a:rPr lang="fr-FR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FFFF00"/>
                </a:solidFill>
                <a:latin typeface="Kozuka Gothic Pro M"/>
                <a:ea typeface="Kozuka Gothic Pro M"/>
              </a:rPr>
              <a:t>est un </a:t>
            </a:r>
            <a:r>
              <a:rPr lang="fr-FR" sz="36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FFFF00"/>
                </a:solidFill>
                <a:latin typeface="Kozuka Gothic Pro M"/>
                <a:ea typeface="Kozuka Gothic Pro M"/>
              </a:rPr>
              <a:t>plus </a:t>
            </a:r>
            <a:r>
              <a:rPr lang="fr-FR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FFFF00"/>
                </a:solidFill>
                <a:latin typeface="Kozuka Gothic Pro M"/>
                <a:ea typeface="Kozuka Gothic Pro M"/>
              </a:rPr>
              <a:t>élevé</a:t>
            </a:r>
          </a:p>
          <a:p>
            <a:pPr algn="ctr"/>
            <a:r>
              <a:rPr lang="fr-FR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FFFF00"/>
                </a:solidFill>
                <a:latin typeface="Kozuka Gothic Pro M"/>
                <a:ea typeface="Kozuka Gothic Pro M"/>
              </a:rPr>
              <a:t>que pour un véhicule</a:t>
            </a:r>
          </a:p>
          <a:p>
            <a:pPr algn="ctr"/>
            <a:r>
              <a:rPr lang="fr-FR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FFFF00"/>
                </a:solidFill>
                <a:latin typeface="Kozuka Gothic Pro M"/>
                <a:ea typeface="Kozuka Gothic Pro M"/>
              </a:rPr>
              <a:t>classique </a:t>
            </a:r>
          </a:p>
        </p:txBody>
      </p:sp>
      <p:pic>
        <p:nvPicPr>
          <p:cNvPr id="7" name="Picture 6" descr="0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332656"/>
            <a:ext cx="2274766" cy="2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WordArt 7"/>
          <p:cNvSpPr>
            <a:spLocks noChangeArrowheads="1" noChangeShapeType="1" noTextEdit="1"/>
          </p:cNvSpPr>
          <p:nvPr/>
        </p:nvSpPr>
        <p:spPr bwMode="auto">
          <a:xfrm>
            <a:off x="1043608" y="620688"/>
            <a:ext cx="1728192" cy="151216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fr-FR" sz="36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FFFF00"/>
                </a:solidFill>
                <a:latin typeface="Kozuka Gothic Pro M"/>
                <a:ea typeface="Kozuka Gothic Pro M"/>
              </a:rPr>
              <a:t>N°2</a:t>
            </a:r>
            <a:endParaRPr lang="fr-FR" sz="3600" b="1" kern="10" dirty="0">
              <a:ln w="9525">
                <a:noFill/>
                <a:round/>
                <a:headEnd/>
                <a:tailEnd/>
              </a:ln>
              <a:solidFill>
                <a:srgbClr val="FFFF00"/>
              </a:solidFill>
              <a:latin typeface="Kozuka Gothic Pro M"/>
              <a:ea typeface="Kozuka Gothic Pro M"/>
            </a:endParaRPr>
          </a:p>
          <a:p>
            <a:pPr algn="ctr"/>
            <a:r>
              <a:rPr lang="fr-FR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FFFF00"/>
                </a:solidFill>
                <a:latin typeface="Kozuka Gothic Pro M"/>
                <a:ea typeface="Kozuka Gothic Pro M"/>
              </a:rPr>
              <a:t>Son coût d’achat,</a:t>
            </a:r>
          </a:p>
          <a:p>
            <a:pPr algn="ctr"/>
            <a:r>
              <a:rPr lang="fr-FR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FFFF00"/>
                </a:solidFill>
                <a:latin typeface="Kozuka Gothic Pro M"/>
                <a:ea typeface="Kozuka Gothic Pro M"/>
              </a:rPr>
              <a:t>est-il  identique</a:t>
            </a:r>
          </a:p>
          <a:p>
            <a:pPr algn="ctr"/>
            <a:r>
              <a:rPr lang="fr-FR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FFFF00"/>
                </a:solidFill>
                <a:latin typeface="Kozuka Gothic Pro M"/>
                <a:ea typeface="Kozuka Gothic Pro M"/>
              </a:rPr>
              <a:t>à celui des véhicules</a:t>
            </a:r>
          </a:p>
          <a:p>
            <a:pPr algn="ctr"/>
            <a:r>
              <a:rPr lang="fr-FR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FFFF00"/>
                </a:solidFill>
                <a:latin typeface="Kozuka Gothic Pro M"/>
                <a:ea typeface="Kozuka Gothic Pro M"/>
              </a:rPr>
              <a:t>classiques ? </a:t>
            </a:r>
          </a:p>
        </p:txBody>
      </p:sp>
      <p:pic>
        <p:nvPicPr>
          <p:cNvPr id="9" name="Picture 8" descr="C:\Users\Dudu\Desktop\acoze\logo transparent\acoze-log2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28384" y="6381328"/>
            <a:ext cx="1008112" cy="364383"/>
          </a:xfrm>
          <a:prstGeom prst="rect">
            <a:avLst/>
          </a:prstGeom>
          <a:noFill/>
        </p:spPr>
      </p:pic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395536" y="2852936"/>
            <a:ext cx="8424987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just"/>
            <a:r>
              <a:rPr lang="fr-FR" sz="2400" b="1" dirty="0" smtClean="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Mais le </a:t>
            </a:r>
            <a:r>
              <a:rPr lang="fr-FR" sz="2400" b="1" dirty="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bonus écologique de </a:t>
            </a:r>
            <a:r>
              <a:rPr lang="fr-FR" sz="2400" b="1" dirty="0">
                <a:solidFill>
                  <a:srgbClr val="FF33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6 000 € </a:t>
            </a:r>
            <a:r>
              <a:rPr lang="fr-FR" sz="2400" b="1" dirty="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(alimenté par le </a:t>
            </a:r>
            <a:r>
              <a:rPr lang="fr-FR" sz="2400" b="1" dirty="0" smtClean="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malus et non par nos impôts) </a:t>
            </a:r>
            <a:r>
              <a:rPr lang="fr-FR" sz="2400" b="1" dirty="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permet d’abaisser le </a:t>
            </a:r>
            <a:r>
              <a:rPr lang="fr-FR" sz="2400" b="1" dirty="0" smtClean="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surcoût, </a:t>
            </a:r>
            <a:r>
              <a:rPr lang="fr-FR" sz="2400" b="1" dirty="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lors de l’achat</a:t>
            </a:r>
            <a:r>
              <a:rPr lang="fr-FR" sz="2400" b="1" dirty="0" smtClean="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.</a:t>
            </a:r>
            <a:endParaRPr lang="fr-FR" sz="800" b="1" dirty="0" smtClean="0">
              <a:solidFill>
                <a:srgbClr val="000066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algn="just"/>
            <a:r>
              <a:rPr lang="fr-FR" sz="800" b="1" dirty="0" smtClean="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</a:p>
          <a:p>
            <a:pPr algn="just"/>
            <a:r>
              <a:rPr lang="fr-FR" sz="2400" b="1" dirty="0" smtClean="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Une prime à la conversion de </a:t>
            </a:r>
            <a:r>
              <a:rPr lang="fr-FR" sz="2400" b="1" dirty="0" smtClean="0">
                <a:solidFill>
                  <a:srgbClr val="FF33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2 500 €</a:t>
            </a:r>
            <a:r>
              <a:rPr lang="fr-FR" sz="2400" b="1" dirty="0" smtClean="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est accordée si vous vous débarrassez d’un vieux diesel datant d’avant 2001 ou d’une essence d’avant 1997. (Jusqu’à 5 000€ pour les ménages non imposables)</a:t>
            </a:r>
          </a:p>
          <a:p>
            <a:pPr algn="just"/>
            <a:endParaRPr lang="fr-FR" sz="800" b="1" dirty="0" smtClean="0">
              <a:solidFill>
                <a:srgbClr val="000066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r>
              <a:rPr lang="fr-FR" sz="2400" b="1" dirty="0" smtClean="0">
                <a:solidFill>
                  <a:srgbClr val="FF33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Certaines régions offrent des primes à l’achat d’un VE. </a:t>
            </a:r>
            <a:endParaRPr lang="fr-FR" sz="800" b="1" dirty="0" smtClean="0">
              <a:solidFill>
                <a:srgbClr val="FF330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r>
              <a:rPr lang="fr-FR" sz="800" b="1" dirty="0" smtClean="0">
                <a:solidFill>
                  <a:srgbClr val="FF33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lang="fr-FR" sz="2400" b="1" dirty="0" smtClean="0">
              <a:solidFill>
                <a:srgbClr val="FF330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r>
              <a:rPr lang="fr-FR" sz="2400" b="1" dirty="0" smtClean="0">
                <a:solidFill>
                  <a:srgbClr val="FF33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Chez Renault, le choix de la location de la batterie permet d’abaisser </a:t>
            </a:r>
            <a:r>
              <a:rPr lang="fr-FR" sz="2400" b="1" dirty="0">
                <a:solidFill>
                  <a:srgbClr val="FF33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le prix d’achat </a:t>
            </a:r>
            <a:r>
              <a:rPr lang="fr-FR" sz="2400" b="1" dirty="0" smtClean="0">
                <a:solidFill>
                  <a:srgbClr val="FF33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de 8 900 €.</a:t>
            </a:r>
            <a:r>
              <a:rPr lang="fr-FR" sz="800" b="1" dirty="0" smtClean="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ZoneTexte 4"/>
          <p:cNvSpPr txBox="1">
            <a:spLocks noChangeArrowheads="1"/>
          </p:cNvSpPr>
          <p:nvPr/>
        </p:nvSpPr>
        <p:spPr bwMode="auto">
          <a:xfrm>
            <a:off x="5508625" y="404813"/>
            <a:ext cx="316706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/>
            <a:r>
              <a:rPr lang="fr-FR" sz="2400" b="1">
                <a:solidFill>
                  <a:srgbClr val="002060"/>
                </a:solidFill>
                <a:latin typeface="Verdana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lang="fr-FR" sz="3200" b="1"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4339" name="Rectangle 3"/>
          <p:cNvSpPr>
            <a:spLocks noChangeArrowheads="1"/>
          </p:cNvSpPr>
          <p:nvPr/>
        </p:nvSpPr>
        <p:spPr bwMode="auto">
          <a:xfrm>
            <a:off x="395288" y="476250"/>
            <a:ext cx="8137525" cy="526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fr-FR" sz="2400" b="1">
              <a:solidFill>
                <a:srgbClr val="002060"/>
              </a:solidFill>
              <a:latin typeface="Calibri" pitchFamily="34" charset="0"/>
            </a:endParaRPr>
          </a:p>
          <a:p>
            <a:endParaRPr lang="fr-FR" sz="2400" b="1">
              <a:solidFill>
                <a:srgbClr val="002060"/>
              </a:solidFill>
              <a:latin typeface="Calibri" pitchFamily="34" charset="0"/>
            </a:endParaRPr>
          </a:p>
          <a:p>
            <a:endParaRPr lang="fr-FR" sz="2400" b="1">
              <a:solidFill>
                <a:srgbClr val="002060"/>
              </a:solidFill>
              <a:latin typeface="Calibri" pitchFamily="34" charset="0"/>
            </a:endParaRPr>
          </a:p>
          <a:p>
            <a:endParaRPr lang="fr-FR" sz="2400" b="1">
              <a:solidFill>
                <a:srgbClr val="002060"/>
              </a:solidFill>
              <a:latin typeface="Calibri" pitchFamily="34" charset="0"/>
            </a:endParaRPr>
          </a:p>
          <a:p>
            <a:endParaRPr lang="fr-FR" sz="2400" b="1">
              <a:solidFill>
                <a:srgbClr val="002060"/>
              </a:solidFill>
              <a:latin typeface="Calibri" pitchFamily="34" charset="0"/>
            </a:endParaRPr>
          </a:p>
          <a:p>
            <a:endParaRPr lang="fr-FR" sz="2400" b="1">
              <a:solidFill>
                <a:srgbClr val="002060"/>
              </a:solidFill>
              <a:latin typeface="Calibri" pitchFamily="34" charset="0"/>
            </a:endParaRPr>
          </a:p>
          <a:p>
            <a:endParaRPr lang="fr-FR" sz="2400" b="1">
              <a:solidFill>
                <a:srgbClr val="002060"/>
              </a:solidFill>
              <a:latin typeface="Calibri" pitchFamily="34" charset="0"/>
            </a:endParaRPr>
          </a:p>
          <a:p>
            <a:endParaRPr lang="fr-FR" sz="2400" b="1">
              <a:solidFill>
                <a:srgbClr val="002060"/>
              </a:solidFill>
              <a:latin typeface="Calibri" pitchFamily="34" charset="0"/>
            </a:endParaRPr>
          </a:p>
          <a:p>
            <a:endParaRPr lang="fr-FR" sz="2400" b="1">
              <a:solidFill>
                <a:srgbClr val="002060"/>
              </a:solidFill>
              <a:latin typeface="Calibri" pitchFamily="34" charset="0"/>
            </a:endParaRPr>
          </a:p>
          <a:p>
            <a:endParaRPr lang="fr-FR" sz="2400" b="1">
              <a:solidFill>
                <a:srgbClr val="002060"/>
              </a:solidFill>
              <a:latin typeface="Calibri" pitchFamily="34" charset="0"/>
            </a:endParaRPr>
          </a:p>
          <a:p>
            <a:endParaRPr lang="fr-FR" sz="2400" b="1">
              <a:solidFill>
                <a:srgbClr val="002060"/>
              </a:solidFill>
              <a:latin typeface="Calibri" pitchFamily="34" charset="0"/>
            </a:endParaRPr>
          </a:p>
          <a:p>
            <a:endParaRPr lang="fr-FR" sz="2400" b="1">
              <a:solidFill>
                <a:srgbClr val="002060"/>
              </a:solidFill>
              <a:latin typeface="Calibri" pitchFamily="34" charset="0"/>
            </a:endParaRPr>
          </a:p>
          <a:p>
            <a:endParaRPr lang="fr-FR" sz="2400" b="1">
              <a:solidFill>
                <a:srgbClr val="002060"/>
              </a:solidFill>
              <a:latin typeface="Calibri" pitchFamily="34" charset="0"/>
            </a:endParaRPr>
          </a:p>
          <a:p>
            <a:endParaRPr lang="fr-FR" sz="2400">
              <a:solidFill>
                <a:srgbClr val="002060"/>
              </a:solidFill>
              <a:latin typeface="Calibri" pitchFamily="34" charset="0"/>
            </a:endParaRPr>
          </a:p>
        </p:txBody>
      </p:sp>
      <p:sp>
        <p:nvSpPr>
          <p:cNvPr id="14340" name="Rectangle 2"/>
          <p:cNvSpPr>
            <a:spLocks noChangeArrowheads="1"/>
          </p:cNvSpPr>
          <p:nvPr/>
        </p:nvSpPr>
        <p:spPr bwMode="auto">
          <a:xfrm>
            <a:off x="323528" y="4369782"/>
            <a:ext cx="864096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fr-FR" sz="2400" b="1" dirty="0">
                <a:solidFill>
                  <a:srgbClr val="000066"/>
                </a:solidFill>
                <a:latin typeface="Calibri" pitchFamily="34" charset="0"/>
              </a:rPr>
              <a:t>Association de </a:t>
            </a:r>
            <a:r>
              <a:rPr lang="fr-FR" sz="2400" b="1" dirty="0">
                <a:solidFill>
                  <a:srgbClr val="FF3300"/>
                </a:solidFill>
                <a:latin typeface="Calibri" pitchFamily="34" charset="0"/>
              </a:rPr>
              <a:t>bénévoles</a:t>
            </a:r>
            <a:r>
              <a:rPr lang="fr-FR" sz="2400" b="1" dirty="0">
                <a:solidFill>
                  <a:srgbClr val="000066"/>
                </a:solidFill>
                <a:latin typeface="Calibri" pitchFamily="34" charset="0"/>
              </a:rPr>
              <a:t>, utilisateurs au quotidien de voitures électriques, qui a pour objet </a:t>
            </a:r>
            <a:r>
              <a:rPr lang="fr-FR" sz="2400" b="1" dirty="0" smtClean="0">
                <a:solidFill>
                  <a:srgbClr val="000066"/>
                </a:solidFill>
                <a:latin typeface="Calibri" pitchFamily="34" charset="0"/>
              </a:rPr>
              <a:t>de </a:t>
            </a:r>
            <a:r>
              <a:rPr lang="fr-FR" sz="2400" b="1" dirty="0">
                <a:solidFill>
                  <a:srgbClr val="000066"/>
                </a:solidFill>
                <a:latin typeface="Calibri" pitchFamily="34" charset="0"/>
              </a:rPr>
              <a:t>favoriser la promotion et le développement de </a:t>
            </a:r>
            <a:r>
              <a:rPr lang="fr-FR" sz="2400" b="1" dirty="0" smtClean="0">
                <a:solidFill>
                  <a:srgbClr val="000066"/>
                </a:solidFill>
                <a:latin typeface="Calibri" pitchFamily="34" charset="0"/>
              </a:rPr>
              <a:t>véhicules à </a:t>
            </a:r>
            <a:r>
              <a:rPr lang="fr-FR" sz="2400" b="1" dirty="0">
                <a:solidFill>
                  <a:srgbClr val="000066"/>
                </a:solidFill>
                <a:latin typeface="Calibri" pitchFamily="34" charset="0"/>
              </a:rPr>
              <a:t>motorisation électrique, toutes marques confondues.</a:t>
            </a:r>
          </a:p>
        </p:txBody>
      </p:sp>
      <p:pic>
        <p:nvPicPr>
          <p:cNvPr id="1032" name="Picture 8" descr="C:\Users\Dudu\Desktop\acoze\logo transparent\acoze-log2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28384" y="6381328"/>
            <a:ext cx="1008112" cy="364383"/>
          </a:xfrm>
          <a:prstGeom prst="rect">
            <a:avLst/>
          </a:prstGeom>
          <a:noFill/>
        </p:spPr>
      </p:pic>
      <p:pic>
        <p:nvPicPr>
          <p:cNvPr id="1026" name="Picture 2" descr="C:\Users\Dudu\Desktop\Logos acoze ovales\Logo_ovale_acoze_avec_nuages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40" y="404664"/>
            <a:ext cx="6610334" cy="36724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91072" y="3789040"/>
            <a:ext cx="835292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 smtClean="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Un bonus de 1 000€ est accordé pour</a:t>
            </a:r>
            <a:r>
              <a:rPr lang="fr-FR" sz="2400" b="1" dirty="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/>
            </a:r>
            <a:br>
              <a:rPr lang="fr-FR" sz="2400" b="1" dirty="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</a:br>
            <a:r>
              <a:rPr lang="fr-FR" sz="2400" b="1" dirty="0" smtClean="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l’achat d’un </a:t>
            </a:r>
            <a:r>
              <a:rPr lang="fr-FR" sz="2400" b="1" dirty="0" smtClean="0">
                <a:solidFill>
                  <a:srgbClr val="FF33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VE d’occasion</a:t>
            </a:r>
            <a:r>
              <a:rPr lang="fr-FR" sz="2400" b="1" dirty="0" smtClean="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.</a:t>
            </a:r>
            <a:br>
              <a:rPr lang="fr-FR" sz="2400" b="1" dirty="0" smtClean="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</a:br>
            <a:r>
              <a:rPr lang="fr-FR" sz="2400" b="1" dirty="0" smtClean="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(Jusqu’à 5 000€ pour les ménages non imposables)</a:t>
            </a:r>
          </a:p>
          <a:p>
            <a:r>
              <a:rPr lang="fr-FR" sz="800" b="1" dirty="0" smtClean="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</a:p>
          <a:p>
            <a:r>
              <a:rPr lang="fr-FR" sz="2400" b="1" dirty="0" smtClean="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L’assurance coûte en moyenne 20% moins cher.</a:t>
            </a:r>
          </a:p>
          <a:p>
            <a:endParaRPr lang="fr-FR" sz="800" b="1" dirty="0" smtClean="0">
              <a:solidFill>
                <a:srgbClr val="000066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43010" name="Picture 2" descr="Résultat de recherche d'images pour &quot;occasion vehicule logo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361857">
            <a:off x="5993489" y="3170555"/>
            <a:ext cx="1992946" cy="1120297"/>
          </a:xfrm>
          <a:prstGeom prst="rect">
            <a:avLst/>
          </a:prstGeom>
          <a:noFill/>
        </p:spPr>
      </p:pic>
      <p:pic>
        <p:nvPicPr>
          <p:cNvPr id="7" name="Picture 6" descr="0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332656"/>
            <a:ext cx="2274766" cy="2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WordArt 7"/>
          <p:cNvSpPr>
            <a:spLocks noChangeArrowheads="1" noChangeShapeType="1" noTextEdit="1"/>
          </p:cNvSpPr>
          <p:nvPr/>
        </p:nvSpPr>
        <p:spPr bwMode="auto">
          <a:xfrm>
            <a:off x="1043608" y="620688"/>
            <a:ext cx="1728192" cy="151216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fr-FR" sz="36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FFFF00"/>
                </a:solidFill>
                <a:latin typeface="Kozuka Gothic Pro M"/>
                <a:ea typeface="Kozuka Gothic Pro M"/>
              </a:rPr>
              <a:t>N°2</a:t>
            </a:r>
            <a:endParaRPr lang="fr-FR" sz="3600" b="1" kern="10" dirty="0">
              <a:ln w="9525">
                <a:noFill/>
                <a:round/>
                <a:headEnd/>
                <a:tailEnd/>
              </a:ln>
              <a:solidFill>
                <a:srgbClr val="FFFF00"/>
              </a:solidFill>
              <a:latin typeface="Kozuka Gothic Pro M"/>
              <a:ea typeface="Kozuka Gothic Pro M"/>
            </a:endParaRPr>
          </a:p>
          <a:p>
            <a:pPr algn="ctr"/>
            <a:r>
              <a:rPr lang="fr-FR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FFFF00"/>
                </a:solidFill>
                <a:latin typeface="Kozuka Gothic Pro M"/>
                <a:ea typeface="Kozuka Gothic Pro M"/>
              </a:rPr>
              <a:t>Son coût d’achat,</a:t>
            </a:r>
          </a:p>
          <a:p>
            <a:pPr algn="ctr"/>
            <a:r>
              <a:rPr lang="fr-FR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FFFF00"/>
                </a:solidFill>
                <a:latin typeface="Kozuka Gothic Pro M"/>
                <a:ea typeface="Kozuka Gothic Pro M"/>
              </a:rPr>
              <a:t>est-il  identique</a:t>
            </a:r>
          </a:p>
          <a:p>
            <a:pPr algn="ctr"/>
            <a:r>
              <a:rPr lang="fr-FR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FFFF00"/>
                </a:solidFill>
                <a:latin typeface="Kozuka Gothic Pro M"/>
                <a:ea typeface="Kozuka Gothic Pro M"/>
              </a:rPr>
              <a:t>à celui des véhicules</a:t>
            </a:r>
          </a:p>
          <a:p>
            <a:pPr algn="ctr"/>
            <a:r>
              <a:rPr lang="fr-FR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FFFF00"/>
                </a:solidFill>
                <a:latin typeface="Kozuka Gothic Pro M"/>
                <a:ea typeface="Kozuka Gothic Pro M"/>
              </a:rPr>
              <a:t>classiques ? </a:t>
            </a:r>
          </a:p>
        </p:txBody>
      </p:sp>
      <p:pic>
        <p:nvPicPr>
          <p:cNvPr id="9" name="Picture 8" descr="C:\Users\Dudu\Desktop\acoze\logo transparent\acoze-log2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28384" y="6381328"/>
            <a:ext cx="1008112" cy="364383"/>
          </a:xfrm>
          <a:prstGeom prst="rect">
            <a:avLst/>
          </a:prstGeom>
          <a:noFill/>
        </p:spPr>
      </p:pic>
      <p:pic>
        <p:nvPicPr>
          <p:cNvPr id="10" name="Picture 4" descr="C:\Users\Dudu\Desktop\billets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51920" y="1340768"/>
            <a:ext cx="1599629" cy="1093763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4355976" y="476672"/>
            <a:ext cx="72008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fr-FR" sz="12000" b="1" dirty="0" smtClean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?</a:t>
            </a:r>
            <a:endParaRPr lang="fr-FR" sz="12000" b="1" dirty="0">
              <a:solidFill>
                <a:srgbClr val="000066"/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4" descr="coch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31840" y="1915148"/>
            <a:ext cx="3024336" cy="2988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8" descr="0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6000" y="404813"/>
            <a:ext cx="2057880" cy="2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WordArt 7"/>
          <p:cNvSpPr>
            <a:spLocks noChangeArrowheads="1" noChangeShapeType="1" noTextEdit="1"/>
          </p:cNvSpPr>
          <p:nvPr/>
        </p:nvSpPr>
        <p:spPr bwMode="auto">
          <a:xfrm>
            <a:off x="755576" y="692696"/>
            <a:ext cx="1728192" cy="151216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fr-FR" sz="36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660033"/>
                </a:solidFill>
                <a:latin typeface="Kozuka Gothic Pro M"/>
                <a:ea typeface="Kozuka Gothic Pro M"/>
              </a:rPr>
              <a:t>N°3</a:t>
            </a:r>
            <a:endParaRPr lang="fr-FR" sz="3600" b="1" kern="10" dirty="0">
              <a:ln w="9525">
                <a:noFill/>
                <a:round/>
                <a:headEnd/>
                <a:tailEnd/>
              </a:ln>
              <a:solidFill>
                <a:srgbClr val="660033"/>
              </a:solidFill>
              <a:latin typeface="Kozuka Gothic Pro M"/>
              <a:ea typeface="Kozuka Gothic Pro M"/>
            </a:endParaRPr>
          </a:p>
          <a:p>
            <a:pPr algn="ctr"/>
            <a:r>
              <a:rPr lang="fr-FR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660033"/>
                </a:solidFill>
                <a:latin typeface="Kozuka Gothic Pro M"/>
                <a:ea typeface="Kozuka Gothic Pro M"/>
              </a:rPr>
              <a:t>Sa consommation</a:t>
            </a:r>
          </a:p>
          <a:p>
            <a:pPr algn="ctr"/>
            <a:r>
              <a:rPr lang="fr-FR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660033"/>
                </a:solidFill>
                <a:latin typeface="Kozuka Gothic Pro M"/>
                <a:ea typeface="Kozuka Gothic Pro M"/>
              </a:rPr>
              <a:t>et son entretien</a:t>
            </a:r>
          </a:p>
          <a:p>
            <a:pPr algn="ctr"/>
            <a:r>
              <a:rPr lang="fr-FR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660033"/>
                </a:solidFill>
                <a:latin typeface="Kozuka Gothic Pro M"/>
                <a:ea typeface="Kozuka Gothic Pro M"/>
              </a:rPr>
              <a:t>sont-ils</a:t>
            </a:r>
            <a:br>
              <a:rPr lang="fr-FR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660033"/>
                </a:solidFill>
                <a:latin typeface="Kozuka Gothic Pro M"/>
                <a:ea typeface="Kozuka Gothic Pro M"/>
              </a:rPr>
            </a:br>
            <a:r>
              <a:rPr lang="fr-FR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660033"/>
                </a:solidFill>
                <a:latin typeface="Kozuka Gothic Pro M"/>
                <a:ea typeface="Kozuka Gothic Pro M"/>
              </a:rPr>
              <a:t>avantageux ? </a:t>
            </a:r>
          </a:p>
        </p:txBody>
      </p:sp>
      <p:pic>
        <p:nvPicPr>
          <p:cNvPr id="5" name="Picture 8" descr="C:\Users\Dudu\Desktop\acoze\logo transparent\acoze-log2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28384" y="6381328"/>
            <a:ext cx="1008112" cy="36438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ZoneTexte 4"/>
          <p:cNvSpPr txBox="1">
            <a:spLocks noChangeArrowheads="1"/>
          </p:cNvSpPr>
          <p:nvPr/>
        </p:nvSpPr>
        <p:spPr bwMode="auto">
          <a:xfrm>
            <a:off x="5508625" y="404813"/>
            <a:ext cx="316706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/>
            <a:r>
              <a:rPr lang="fr-FR" sz="2400" b="1">
                <a:solidFill>
                  <a:srgbClr val="002060"/>
                </a:solidFill>
                <a:latin typeface="Verdana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lang="fr-FR" sz="3200" b="1"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1507" name="Rectangle 3"/>
          <p:cNvSpPr>
            <a:spLocks noChangeArrowheads="1"/>
          </p:cNvSpPr>
          <p:nvPr/>
        </p:nvSpPr>
        <p:spPr bwMode="auto">
          <a:xfrm>
            <a:off x="1115616" y="3933056"/>
            <a:ext cx="7416824" cy="1508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just"/>
            <a:r>
              <a:rPr lang="fr-FR" sz="2400" b="1" dirty="0" smtClean="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En rechargeant à la maison, la consommation</a:t>
            </a:r>
          </a:p>
          <a:p>
            <a:pPr algn="just"/>
            <a:r>
              <a:rPr lang="fr-FR" sz="2400" b="1" dirty="0" smtClean="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d’électricité est de </a:t>
            </a:r>
            <a:r>
              <a:rPr lang="fr-FR" sz="2400" b="1" dirty="0" smtClean="0">
                <a:solidFill>
                  <a:srgbClr val="FF33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2 </a:t>
            </a:r>
            <a:r>
              <a:rPr lang="fr-FR" sz="2400" b="1" dirty="0">
                <a:solidFill>
                  <a:srgbClr val="FF33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€ pour </a:t>
            </a:r>
            <a:r>
              <a:rPr lang="fr-FR" sz="2400" b="1" dirty="0" smtClean="0">
                <a:solidFill>
                  <a:srgbClr val="FF33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100 km</a:t>
            </a:r>
            <a:r>
              <a:rPr lang="fr-FR" sz="2400" b="1" dirty="0" smtClean="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.</a:t>
            </a:r>
          </a:p>
          <a:p>
            <a:pPr algn="just"/>
            <a:endParaRPr lang="fr-FR" sz="1000" b="1" dirty="0" smtClean="0">
              <a:solidFill>
                <a:srgbClr val="000066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algn="just"/>
            <a:endParaRPr lang="fr-FR" sz="1000" b="1" dirty="0">
              <a:solidFill>
                <a:srgbClr val="000066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r>
              <a:rPr lang="fr-FR" sz="2400" b="1" dirty="0" smtClean="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C’est-à-dire 250€ pour 12 500km par an.</a:t>
            </a:r>
            <a:endParaRPr lang="fr-FR" sz="1000" b="1" dirty="0" smtClean="0">
              <a:solidFill>
                <a:srgbClr val="000066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21508" name="Picture 8" descr="0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63888" y="404664"/>
            <a:ext cx="2880296" cy="2520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9" name="WordArt 7"/>
          <p:cNvSpPr>
            <a:spLocks noChangeArrowheads="1" noChangeShapeType="1" noTextEdit="1"/>
          </p:cNvSpPr>
          <p:nvPr/>
        </p:nvSpPr>
        <p:spPr bwMode="auto">
          <a:xfrm>
            <a:off x="3851920" y="836712"/>
            <a:ext cx="2303760" cy="172772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fr-FR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660033"/>
                </a:solidFill>
                <a:latin typeface="Kozuka Gothic Pro M"/>
                <a:ea typeface="Kozuka Gothic Pro M"/>
              </a:rPr>
              <a:t>Oui,</a:t>
            </a:r>
          </a:p>
          <a:p>
            <a:pPr algn="ctr"/>
            <a:r>
              <a:rPr lang="fr-FR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660033"/>
                </a:solidFill>
                <a:latin typeface="Kozuka Gothic Pro M"/>
                <a:ea typeface="Kozuka Gothic Pro M"/>
              </a:rPr>
              <a:t>la consommation</a:t>
            </a:r>
          </a:p>
          <a:p>
            <a:pPr algn="ctr"/>
            <a:r>
              <a:rPr lang="fr-FR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660033"/>
                </a:solidFill>
                <a:latin typeface="Kozuka Gothic Pro M"/>
                <a:ea typeface="Kozuka Gothic Pro M"/>
              </a:rPr>
              <a:t>et l’entretien</a:t>
            </a:r>
          </a:p>
          <a:p>
            <a:pPr algn="ctr"/>
            <a:r>
              <a:rPr lang="fr-FR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660033"/>
                </a:solidFill>
                <a:latin typeface="Kozuka Gothic Pro M"/>
                <a:ea typeface="Kozuka Gothic Pro M"/>
              </a:rPr>
              <a:t>sont bien plus</a:t>
            </a:r>
          </a:p>
          <a:p>
            <a:pPr algn="ctr"/>
            <a:r>
              <a:rPr lang="fr-FR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660033"/>
                </a:solidFill>
                <a:latin typeface="Kozuka Gothic Pro M"/>
                <a:ea typeface="Kozuka Gothic Pro M"/>
              </a:rPr>
              <a:t>avantageux </a:t>
            </a:r>
          </a:p>
        </p:txBody>
      </p:sp>
      <p:pic>
        <p:nvPicPr>
          <p:cNvPr id="8" name="Picture 7" descr="11wf4-2euro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64288" y="3501008"/>
            <a:ext cx="1296144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0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6000" y="404813"/>
            <a:ext cx="2057880" cy="2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WordArt 7"/>
          <p:cNvSpPr>
            <a:spLocks noChangeArrowheads="1" noChangeShapeType="1" noTextEdit="1"/>
          </p:cNvSpPr>
          <p:nvPr/>
        </p:nvSpPr>
        <p:spPr bwMode="auto">
          <a:xfrm>
            <a:off x="755576" y="692696"/>
            <a:ext cx="1728192" cy="151216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fr-FR" sz="36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660033"/>
                </a:solidFill>
                <a:latin typeface="Kozuka Gothic Pro M"/>
                <a:ea typeface="Kozuka Gothic Pro M"/>
              </a:rPr>
              <a:t>N°3</a:t>
            </a:r>
            <a:endParaRPr lang="fr-FR" sz="3600" b="1" kern="10" dirty="0">
              <a:ln w="9525">
                <a:noFill/>
                <a:round/>
                <a:headEnd/>
                <a:tailEnd/>
              </a:ln>
              <a:solidFill>
                <a:srgbClr val="660033"/>
              </a:solidFill>
              <a:latin typeface="Kozuka Gothic Pro M"/>
              <a:ea typeface="Kozuka Gothic Pro M"/>
            </a:endParaRPr>
          </a:p>
          <a:p>
            <a:pPr algn="ctr"/>
            <a:r>
              <a:rPr lang="fr-FR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660033"/>
                </a:solidFill>
                <a:latin typeface="Kozuka Gothic Pro M"/>
                <a:ea typeface="Kozuka Gothic Pro M"/>
              </a:rPr>
              <a:t>Sa consommation</a:t>
            </a:r>
          </a:p>
          <a:p>
            <a:pPr algn="ctr"/>
            <a:r>
              <a:rPr lang="fr-FR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660033"/>
                </a:solidFill>
                <a:latin typeface="Kozuka Gothic Pro M"/>
                <a:ea typeface="Kozuka Gothic Pro M"/>
              </a:rPr>
              <a:t>et son entretien</a:t>
            </a:r>
          </a:p>
          <a:p>
            <a:pPr algn="ctr"/>
            <a:r>
              <a:rPr lang="fr-FR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660033"/>
                </a:solidFill>
                <a:latin typeface="Kozuka Gothic Pro M"/>
                <a:ea typeface="Kozuka Gothic Pro M"/>
              </a:rPr>
              <a:t>sont-ils</a:t>
            </a:r>
            <a:br>
              <a:rPr lang="fr-FR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660033"/>
                </a:solidFill>
                <a:latin typeface="Kozuka Gothic Pro M"/>
                <a:ea typeface="Kozuka Gothic Pro M"/>
              </a:rPr>
            </a:br>
            <a:r>
              <a:rPr lang="fr-FR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660033"/>
                </a:solidFill>
                <a:latin typeface="Kozuka Gothic Pro M"/>
                <a:ea typeface="Kozuka Gothic Pro M"/>
              </a:rPr>
              <a:t>avantageux ? </a:t>
            </a:r>
          </a:p>
        </p:txBody>
      </p:sp>
      <p:pic>
        <p:nvPicPr>
          <p:cNvPr id="11" name="Picture 8" descr="C:\Users\Dudu\Desktop\acoze\logo transparent\acoze-log2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28384" y="6381328"/>
            <a:ext cx="1008112" cy="36438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51520" y="3501008"/>
            <a:ext cx="8784976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 smtClean="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Dans un moteur électrique, </a:t>
            </a:r>
            <a:r>
              <a:rPr lang="fr-FR" sz="2400" b="1" dirty="0" smtClean="0">
                <a:solidFill>
                  <a:srgbClr val="FF33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une dizaine </a:t>
            </a:r>
            <a:r>
              <a:rPr lang="fr-FR" sz="2400" b="1" dirty="0" smtClean="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de pièces seulement sont mobiles. Il peut faire 1 </a:t>
            </a:r>
            <a:r>
              <a:rPr lang="fr-FR" sz="2400" b="1" dirty="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million de km</a:t>
            </a:r>
            <a:r>
              <a:rPr lang="fr-FR" sz="2400" b="1" dirty="0" smtClean="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.</a:t>
            </a:r>
            <a:endParaRPr lang="fr-FR" sz="800" b="1" dirty="0">
              <a:solidFill>
                <a:srgbClr val="000066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r>
              <a:rPr lang="fr-FR" sz="800" b="1" dirty="0" smtClean="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fr-FR" sz="1000" b="1" dirty="0" smtClean="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fr-FR" sz="800" b="1" dirty="0" smtClean="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</a:p>
          <a:p>
            <a:r>
              <a:rPr lang="fr-FR" sz="2400" b="1" dirty="0" smtClean="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Pas de… vidange, courroie</a:t>
            </a:r>
            <a:r>
              <a:rPr lang="fr-FR" sz="2400" b="1" dirty="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, </a:t>
            </a:r>
            <a:r>
              <a:rPr lang="fr-FR" sz="2400" b="1" dirty="0" smtClean="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bougies</a:t>
            </a:r>
            <a:r>
              <a:rPr lang="fr-FR" sz="2400" b="1" dirty="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, </a:t>
            </a:r>
            <a:r>
              <a:rPr lang="fr-FR" sz="2400" b="1" dirty="0" smtClean="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joint </a:t>
            </a:r>
            <a:r>
              <a:rPr lang="fr-FR" sz="2400" b="1" dirty="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de culasse</a:t>
            </a:r>
            <a:r>
              <a:rPr lang="fr-FR" sz="2400" b="1" dirty="0" smtClean="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, filtre, de </a:t>
            </a:r>
            <a:r>
              <a:rPr lang="fr-FR" sz="2400" b="1" dirty="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réglage pollution etc</a:t>
            </a:r>
            <a:r>
              <a:rPr lang="fr-FR" sz="2400" b="1" dirty="0" smtClean="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. </a:t>
            </a:r>
            <a:r>
              <a:rPr lang="fr-FR" sz="1000" b="1" dirty="0" smtClean="0">
                <a:solidFill>
                  <a:srgbClr val="00206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fr-FR" sz="2400" b="1" dirty="0" smtClean="0">
                <a:solidFill>
                  <a:srgbClr val="FF33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La facture d’entretien est réduite de 30 à 40%.</a:t>
            </a:r>
            <a:endParaRPr lang="fr-FR" sz="2400" dirty="0">
              <a:solidFill>
                <a:srgbClr val="FF330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5" name="Picture 8" descr="0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6000" y="404813"/>
            <a:ext cx="2057880" cy="2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WordArt 7"/>
          <p:cNvSpPr>
            <a:spLocks noChangeArrowheads="1" noChangeShapeType="1" noTextEdit="1"/>
          </p:cNvSpPr>
          <p:nvPr/>
        </p:nvSpPr>
        <p:spPr bwMode="auto">
          <a:xfrm>
            <a:off x="755576" y="692696"/>
            <a:ext cx="1728192" cy="151216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fr-FR" sz="36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660033"/>
                </a:solidFill>
                <a:latin typeface="Kozuka Gothic Pro M"/>
                <a:ea typeface="Kozuka Gothic Pro M"/>
              </a:rPr>
              <a:t>N°3</a:t>
            </a:r>
            <a:endParaRPr lang="fr-FR" sz="3600" b="1" kern="10" dirty="0">
              <a:ln w="9525">
                <a:noFill/>
                <a:round/>
                <a:headEnd/>
                <a:tailEnd/>
              </a:ln>
              <a:solidFill>
                <a:srgbClr val="660033"/>
              </a:solidFill>
              <a:latin typeface="Kozuka Gothic Pro M"/>
              <a:ea typeface="Kozuka Gothic Pro M"/>
            </a:endParaRPr>
          </a:p>
          <a:p>
            <a:pPr algn="ctr"/>
            <a:r>
              <a:rPr lang="fr-FR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660033"/>
                </a:solidFill>
                <a:latin typeface="Kozuka Gothic Pro M"/>
                <a:ea typeface="Kozuka Gothic Pro M"/>
              </a:rPr>
              <a:t>Sa consommation</a:t>
            </a:r>
          </a:p>
          <a:p>
            <a:pPr algn="ctr"/>
            <a:r>
              <a:rPr lang="fr-FR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660033"/>
                </a:solidFill>
                <a:latin typeface="Kozuka Gothic Pro M"/>
                <a:ea typeface="Kozuka Gothic Pro M"/>
              </a:rPr>
              <a:t>et son entretien</a:t>
            </a:r>
          </a:p>
          <a:p>
            <a:pPr algn="ctr"/>
            <a:r>
              <a:rPr lang="fr-FR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660033"/>
                </a:solidFill>
                <a:latin typeface="Kozuka Gothic Pro M"/>
                <a:ea typeface="Kozuka Gothic Pro M"/>
              </a:rPr>
              <a:t>sont-ils</a:t>
            </a:r>
            <a:br>
              <a:rPr lang="fr-FR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660033"/>
                </a:solidFill>
                <a:latin typeface="Kozuka Gothic Pro M"/>
                <a:ea typeface="Kozuka Gothic Pro M"/>
              </a:rPr>
            </a:br>
            <a:r>
              <a:rPr lang="fr-FR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660033"/>
                </a:solidFill>
                <a:latin typeface="Kozuka Gothic Pro M"/>
                <a:ea typeface="Kozuka Gothic Pro M"/>
              </a:rPr>
              <a:t>avantageux ? </a:t>
            </a:r>
          </a:p>
        </p:txBody>
      </p:sp>
      <p:pic>
        <p:nvPicPr>
          <p:cNvPr id="7" name="Picture 8" descr="C:\Users\Dudu\Desktop\acoze\logo transparent\acoze-log2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28384" y="6381328"/>
            <a:ext cx="1008112" cy="364383"/>
          </a:xfrm>
          <a:prstGeom prst="rect">
            <a:avLst/>
          </a:prstGeom>
          <a:noFill/>
        </p:spPr>
      </p:pic>
      <p:pic>
        <p:nvPicPr>
          <p:cNvPr id="1027" name="Picture 3" descr="C:\Users\Dudu\Desktop\moteur_eclate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24552" y="213907"/>
            <a:ext cx="4073888" cy="3359109"/>
          </a:xfrm>
          <a:prstGeom prst="rect">
            <a:avLst/>
          </a:prstGeom>
          <a:noFill/>
        </p:spPr>
      </p:pic>
      <p:pic>
        <p:nvPicPr>
          <p:cNvPr id="3" name="Picture 4" descr="C:\Users\Dudu\Desktop\tor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59832" y="2283519"/>
            <a:ext cx="1728192" cy="857449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755576" y="5373216"/>
            <a:ext cx="74888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 smtClean="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La revue UFC-Que Choisir a montré qu’au bout de 4 ans, </a:t>
            </a:r>
            <a:r>
              <a:rPr lang="fr-FR" sz="2400" b="1" dirty="0" smtClean="0">
                <a:solidFill>
                  <a:srgbClr val="FF33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les coûts de revient d’un VE et d’un VT sont identiques.</a:t>
            </a:r>
            <a:endParaRPr lang="fr-FR" sz="2400" dirty="0">
              <a:solidFill>
                <a:srgbClr val="FF33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3" descr="Sans titr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1" y="2057229"/>
            <a:ext cx="5904655" cy="3417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6" descr="0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000" y="476672"/>
            <a:ext cx="2019929" cy="2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8" descr="C:\Users\Dudu\Desktop\acoze\logo transparent\acoze-log2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28384" y="6381328"/>
            <a:ext cx="1008112" cy="364383"/>
          </a:xfrm>
          <a:prstGeom prst="rect">
            <a:avLst/>
          </a:prstGeom>
          <a:noFill/>
        </p:spPr>
      </p:pic>
      <p:sp>
        <p:nvSpPr>
          <p:cNvPr id="6" name="WordArt 7"/>
          <p:cNvSpPr>
            <a:spLocks noChangeArrowheads="1" noChangeShapeType="1" noTextEdit="1"/>
          </p:cNvSpPr>
          <p:nvPr/>
        </p:nvSpPr>
        <p:spPr bwMode="auto">
          <a:xfrm>
            <a:off x="755576" y="692696"/>
            <a:ext cx="1440160" cy="144016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fr-FR" sz="36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FFCC99"/>
                </a:solidFill>
                <a:latin typeface="Kozuka Gothic Pro M"/>
                <a:ea typeface="Kozuka Gothic Pro M"/>
              </a:rPr>
              <a:t>N°4</a:t>
            </a:r>
            <a:endParaRPr lang="fr-FR" sz="3600" b="1" kern="10" dirty="0">
              <a:ln w="9525">
                <a:noFill/>
                <a:round/>
                <a:headEnd/>
                <a:tailEnd/>
              </a:ln>
              <a:solidFill>
                <a:srgbClr val="FFCC99"/>
              </a:solidFill>
              <a:latin typeface="Kozuka Gothic Pro M"/>
              <a:ea typeface="Kozuka Gothic Pro M"/>
            </a:endParaRPr>
          </a:p>
          <a:p>
            <a:pPr algn="ctr"/>
            <a:r>
              <a:rPr lang="fr-FR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FFCC99"/>
                </a:solidFill>
                <a:latin typeface="Kozuka Gothic Pro M"/>
                <a:ea typeface="Kozuka Gothic Pro M"/>
              </a:rPr>
              <a:t>La recharge </a:t>
            </a:r>
            <a:br>
              <a:rPr lang="fr-FR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FFCC99"/>
                </a:solidFill>
                <a:latin typeface="Kozuka Gothic Pro M"/>
                <a:ea typeface="Kozuka Gothic Pro M"/>
              </a:rPr>
            </a:br>
            <a:r>
              <a:rPr lang="fr-FR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FFCC99"/>
                </a:solidFill>
                <a:latin typeface="Kozuka Gothic Pro M"/>
                <a:ea typeface="Kozuka Gothic Pro M"/>
              </a:rPr>
              <a:t>de la batterie</a:t>
            </a:r>
          </a:p>
          <a:p>
            <a:pPr algn="ctr"/>
            <a:r>
              <a:rPr lang="fr-FR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FFCC99"/>
                </a:solidFill>
                <a:latin typeface="Kozuka Gothic Pro M"/>
                <a:ea typeface="Kozuka Gothic Pro M"/>
              </a:rPr>
              <a:t>est-elle </a:t>
            </a:r>
          </a:p>
          <a:p>
            <a:pPr algn="ctr"/>
            <a:r>
              <a:rPr lang="fr-FR" sz="36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FFCC99"/>
                </a:solidFill>
                <a:latin typeface="Kozuka Gothic Pro M"/>
                <a:ea typeface="Kozuka Gothic Pro M"/>
              </a:rPr>
              <a:t>compliquée?</a:t>
            </a:r>
            <a:endParaRPr lang="fr-FR" sz="3600" b="1" kern="10" dirty="0">
              <a:ln w="9525">
                <a:noFill/>
                <a:round/>
                <a:headEnd/>
                <a:tailEnd/>
              </a:ln>
              <a:solidFill>
                <a:srgbClr val="FFCC99"/>
              </a:solidFill>
              <a:latin typeface="Kozuka Gothic Pro M"/>
              <a:ea typeface="Kozuka Gothic Pro M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ZoneTexte 4"/>
          <p:cNvSpPr txBox="1">
            <a:spLocks noChangeArrowheads="1"/>
          </p:cNvSpPr>
          <p:nvPr/>
        </p:nvSpPr>
        <p:spPr bwMode="auto">
          <a:xfrm>
            <a:off x="5508625" y="404813"/>
            <a:ext cx="316706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/>
            <a:r>
              <a:rPr lang="fr-FR" sz="2400" b="1">
                <a:solidFill>
                  <a:srgbClr val="002060"/>
                </a:solidFill>
                <a:latin typeface="Verdana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lang="fr-FR" sz="3200" b="1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23556" name="Picture 6" descr="0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63938" y="476250"/>
            <a:ext cx="2447925" cy="244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7" name="WordArt 7"/>
          <p:cNvSpPr>
            <a:spLocks noChangeArrowheads="1" noChangeShapeType="1" noTextEdit="1"/>
          </p:cNvSpPr>
          <p:nvPr/>
        </p:nvSpPr>
        <p:spPr bwMode="auto">
          <a:xfrm>
            <a:off x="3707904" y="908720"/>
            <a:ext cx="2160240" cy="151226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fr-FR" sz="36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FFCC99"/>
                </a:solidFill>
                <a:latin typeface="Kozuka Gothic Pro M"/>
                <a:ea typeface="Kozuka Gothic Pro M"/>
              </a:rPr>
              <a:t>Non,</a:t>
            </a:r>
            <a:endParaRPr lang="fr-FR" sz="3600" b="1" kern="10" dirty="0">
              <a:ln w="9525">
                <a:noFill/>
                <a:round/>
                <a:headEnd/>
                <a:tailEnd/>
              </a:ln>
              <a:solidFill>
                <a:srgbClr val="FFCC99"/>
              </a:solidFill>
              <a:latin typeface="Kozuka Gothic Pro M"/>
              <a:ea typeface="Kozuka Gothic Pro M"/>
            </a:endParaRPr>
          </a:p>
          <a:p>
            <a:pPr algn="ctr"/>
            <a:r>
              <a:rPr lang="fr-FR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FFCC99"/>
                </a:solidFill>
                <a:latin typeface="Kozuka Gothic Pro M"/>
                <a:ea typeface="Kozuka Gothic Pro M"/>
              </a:rPr>
              <a:t>La recharge est</a:t>
            </a:r>
          </a:p>
          <a:p>
            <a:pPr algn="ctr"/>
            <a:r>
              <a:rPr lang="fr-FR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FFCC99"/>
                </a:solidFill>
                <a:latin typeface="Kozuka Gothic Pro M"/>
                <a:ea typeface="Kozuka Gothic Pro M"/>
              </a:rPr>
              <a:t>ultrasimple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3573016"/>
            <a:ext cx="4375248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7" descr="wallbox-recharge-renault-zoe-500x29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3284984"/>
            <a:ext cx="4105474" cy="24307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6" descr="0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000" y="476672"/>
            <a:ext cx="2019929" cy="2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WordArt 7"/>
          <p:cNvSpPr>
            <a:spLocks noChangeArrowheads="1" noChangeShapeType="1" noTextEdit="1"/>
          </p:cNvSpPr>
          <p:nvPr/>
        </p:nvSpPr>
        <p:spPr bwMode="auto">
          <a:xfrm>
            <a:off x="755576" y="692696"/>
            <a:ext cx="1440160" cy="144016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fr-FR" sz="36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FFCC99"/>
                </a:solidFill>
                <a:latin typeface="Kozuka Gothic Pro M"/>
                <a:ea typeface="Kozuka Gothic Pro M"/>
              </a:rPr>
              <a:t>N°4</a:t>
            </a:r>
            <a:endParaRPr lang="fr-FR" sz="3600" b="1" kern="10" dirty="0">
              <a:ln w="9525">
                <a:noFill/>
                <a:round/>
                <a:headEnd/>
                <a:tailEnd/>
              </a:ln>
              <a:solidFill>
                <a:srgbClr val="FFCC99"/>
              </a:solidFill>
              <a:latin typeface="Kozuka Gothic Pro M"/>
              <a:ea typeface="Kozuka Gothic Pro M"/>
            </a:endParaRPr>
          </a:p>
          <a:p>
            <a:pPr algn="ctr"/>
            <a:r>
              <a:rPr lang="fr-FR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FFCC99"/>
                </a:solidFill>
                <a:latin typeface="Kozuka Gothic Pro M"/>
                <a:ea typeface="Kozuka Gothic Pro M"/>
              </a:rPr>
              <a:t>La recharge </a:t>
            </a:r>
            <a:br>
              <a:rPr lang="fr-FR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FFCC99"/>
                </a:solidFill>
                <a:latin typeface="Kozuka Gothic Pro M"/>
                <a:ea typeface="Kozuka Gothic Pro M"/>
              </a:rPr>
            </a:br>
            <a:r>
              <a:rPr lang="fr-FR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FFCC99"/>
                </a:solidFill>
                <a:latin typeface="Kozuka Gothic Pro M"/>
                <a:ea typeface="Kozuka Gothic Pro M"/>
              </a:rPr>
              <a:t>de la batterie</a:t>
            </a:r>
          </a:p>
          <a:p>
            <a:pPr algn="ctr"/>
            <a:r>
              <a:rPr lang="fr-FR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FFCC99"/>
                </a:solidFill>
                <a:latin typeface="Kozuka Gothic Pro M"/>
                <a:ea typeface="Kozuka Gothic Pro M"/>
              </a:rPr>
              <a:t>est-elle </a:t>
            </a:r>
          </a:p>
          <a:p>
            <a:pPr algn="ctr"/>
            <a:r>
              <a:rPr lang="fr-FR" sz="36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FFCC99"/>
                </a:solidFill>
                <a:latin typeface="Kozuka Gothic Pro M"/>
                <a:ea typeface="Kozuka Gothic Pro M"/>
              </a:rPr>
              <a:t>compliquée?</a:t>
            </a:r>
            <a:endParaRPr lang="fr-FR" sz="3600" b="1" kern="10" dirty="0">
              <a:ln w="9525">
                <a:noFill/>
                <a:round/>
                <a:headEnd/>
                <a:tailEnd/>
              </a:ln>
              <a:solidFill>
                <a:srgbClr val="FFCC99"/>
              </a:solidFill>
              <a:latin typeface="Kozuka Gothic Pro M"/>
              <a:ea typeface="Kozuka Gothic Pro M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4499992" y="5733256"/>
            <a:ext cx="44534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solidFill>
                  <a:srgbClr val="FF3300"/>
                </a:solidFill>
                <a:latin typeface="Calibri" pitchFamily="34" charset="0"/>
                <a:cs typeface="Calibri" pitchFamily="34" charset="0"/>
              </a:rPr>
              <a:t>Déjà </a:t>
            </a:r>
            <a:r>
              <a:rPr lang="fr-FR" sz="2400" b="1" dirty="0" smtClean="0">
                <a:solidFill>
                  <a:srgbClr val="FF3300"/>
                </a:solidFill>
                <a:latin typeface="Calibri" pitchFamily="34" charset="0"/>
                <a:cs typeface="Calibri" pitchFamily="34" charset="0"/>
              </a:rPr>
              <a:t>simple dans </a:t>
            </a:r>
            <a:r>
              <a:rPr lang="fr-FR" sz="2400" b="1" dirty="0">
                <a:solidFill>
                  <a:srgbClr val="FF3300"/>
                </a:solidFill>
                <a:latin typeface="Calibri" pitchFamily="34" charset="0"/>
                <a:cs typeface="Calibri" pitchFamily="34" charset="0"/>
              </a:rPr>
              <a:t>les années 1900</a:t>
            </a:r>
          </a:p>
        </p:txBody>
      </p:sp>
      <p:pic>
        <p:nvPicPr>
          <p:cNvPr id="12" name="Picture 8" descr="C:\Users\Dudu\Desktop\acoze\logo transparent\acoze-log2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28384" y="6381328"/>
            <a:ext cx="1008112" cy="36438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395536" y="3573016"/>
            <a:ext cx="8424863" cy="2185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fr-FR" sz="2400" b="1" dirty="0">
                <a:solidFill>
                  <a:srgbClr val="000066"/>
                </a:solidFill>
                <a:latin typeface="Calibri" pitchFamily="34" charset="0"/>
              </a:rPr>
              <a:t>Ce n’est pas plus compliqué que de recharger son Smartphone</a:t>
            </a:r>
            <a:r>
              <a:rPr lang="fr-FR" sz="2400" b="1" dirty="0" smtClean="0">
                <a:solidFill>
                  <a:srgbClr val="000066"/>
                </a:solidFill>
                <a:latin typeface="Calibri" pitchFamily="34" charset="0"/>
              </a:rPr>
              <a:t>.</a:t>
            </a:r>
            <a:r>
              <a:rPr lang="fr-FR" sz="800" b="1" dirty="0" smtClean="0">
                <a:solidFill>
                  <a:srgbClr val="000066"/>
                </a:solidFill>
                <a:latin typeface="Calibri" pitchFamily="34" charset="0"/>
              </a:rPr>
              <a:t> </a:t>
            </a:r>
            <a:r>
              <a:rPr lang="fr-FR" sz="2400" b="1" dirty="0">
                <a:solidFill>
                  <a:srgbClr val="000066"/>
                </a:solidFill>
                <a:latin typeface="Calibri" pitchFamily="34" charset="0"/>
              </a:rPr>
              <a:t/>
            </a:r>
            <a:br>
              <a:rPr lang="fr-FR" sz="2400" b="1" dirty="0">
                <a:solidFill>
                  <a:srgbClr val="000066"/>
                </a:solidFill>
                <a:latin typeface="Calibri" pitchFamily="34" charset="0"/>
              </a:rPr>
            </a:br>
            <a:r>
              <a:rPr lang="fr-FR" sz="2400" b="1" dirty="0" smtClean="0">
                <a:solidFill>
                  <a:srgbClr val="000066"/>
                </a:solidFill>
                <a:latin typeface="Calibri" pitchFamily="34" charset="0"/>
              </a:rPr>
              <a:t>Il </a:t>
            </a:r>
            <a:r>
              <a:rPr lang="fr-FR" sz="2400" b="1" dirty="0">
                <a:solidFill>
                  <a:srgbClr val="000066"/>
                </a:solidFill>
                <a:latin typeface="Calibri" pitchFamily="34" charset="0"/>
              </a:rPr>
              <a:t>suffit d’une simple prise électrique chez </a:t>
            </a:r>
            <a:r>
              <a:rPr lang="fr-FR" sz="2400" b="1" dirty="0" smtClean="0">
                <a:solidFill>
                  <a:srgbClr val="000066"/>
                </a:solidFill>
                <a:latin typeface="Calibri" pitchFamily="34" charset="0"/>
              </a:rPr>
              <a:t>soi </a:t>
            </a:r>
            <a:r>
              <a:rPr lang="fr-FR" sz="2400" b="1" dirty="0">
                <a:solidFill>
                  <a:srgbClr val="000066"/>
                </a:solidFill>
                <a:latin typeface="Calibri" pitchFamily="34" charset="0"/>
              </a:rPr>
              <a:t>ou </a:t>
            </a:r>
            <a:r>
              <a:rPr lang="fr-FR" sz="2400" b="1" dirty="0" smtClean="0">
                <a:solidFill>
                  <a:srgbClr val="000066"/>
                </a:solidFill>
                <a:latin typeface="Calibri" pitchFamily="34" charset="0"/>
              </a:rPr>
              <a:t>au travail</a:t>
            </a:r>
            <a:r>
              <a:rPr lang="fr-FR" sz="2400" b="1" dirty="0">
                <a:solidFill>
                  <a:srgbClr val="000066"/>
                </a:solidFill>
                <a:latin typeface="Calibri" pitchFamily="34" charset="0"/>
              </a:rPr>
              <a:t>. </a:t>
            </a:r>
            <a:endParaRPr lang="fr-FR" sz="800" b="1" dirty="0" smtClean="0">
              <a:solidFill>
                <a:srgbClr val="000066"/>
              </a:solidFill>
              <a:latin typeface="Calibri" pitchFamily="34" charset="0"/>
            </a:endParaRPr>
          </a:p>
          <a:p>
            <a:endParaRPr lang="fr-FR" sz="800" b="1" dirty="0" smtClean="0">
              <a:solidFill>
                <a:srgbClr val="002060"/>
              </a:solidFill>
              <a:latin typeface="Calibri" pitchFamily="34" charset="0"/>
            </a:endParaRPr>
          </a:p>
          <a:p>
            <a:endParaRPr lang="fr-FR" sz="800" b="1" dirty="0">
              <a:solidFill>
                <a:srgbClr val="002060"/>
              </a:solidFill>
              <a:latin typeface="Calibri" pitchFamily="34" charset="0"/>
            </a:endParaRPr>
          </a:p>
          <a:p>
            <a:r>
              <a:rPr lang="fr-FR" sz="2400" b="1" dirty="0" smtClean="0">
                <a:solidFill>
                  <a:srgbClr val="FF3300"/>
                </a:solidFill>
                <a:latin typeface="Calibri" pitchFamily="34" charset="0"/>
              </a:rPr>
              <a:t>Un crédit d’impôts de 30% </a:t>
            </a:r>
            <a:r>
              <a:rPr lang="fr-FR" sz="2400" b="1" dirty="0" smtClean="0">
                <a:solidFill>
                  <a:srgbClr val="000066"/>
                </a:solidFill>
                <a:latin typeface="Calibri" pitchFamily="34" charset="0"/>
              </a:rPr>
              <a:t>est accordé pour</a:t>
            </a:r>
            <a:br>
              <a:rPr lang="fr-FR" sz="2400" b="1" dirty="0" smtClean="0">
                <a:solidFill>
                  <a:srgbClr val="000066"/>
                </a:solidFill>
                <a:latin typeface="Calibri" pitchFamily="34" charset="0"/>
              </a:rPr>
            </a:br>
            <a:r>
              <a:rPr lang="fr-FR" sz="2400" b="1" dirty="0" smtClean="0">
                <a:solidFill>
                  <a:srgbClr val="000066"/>
                </a:solidFill>
                <a:latin typeface="Calibri" pitchFamily="34" charset="0"/>
              </a:rPr>
              <a:t>l’installation d’une </a:t>
            </a:r>
            <a:r>
              <a:rPr lang="fr-FR" sz="2400" b="1" dirty="0">
                <a:solidFill>
                  <a:srgbClr val="000066"/>
                </a:solidFill>
                <a:latin typeface="Calibri" pitchFamily="34" charset="0"/>
              </a:rPr>
              <a:t>borne </a:t>
            </a:r>
            <a:r>
              <a:rPr lang="fr-FR" sz="2400" b="1" dirty="0" smtClean="0">
                <a:solidFill>
                  <a:srgbClr val="000066"/>
                </a:solidFill>
                <a:latin typeface="Calibri" pitchFamily="34" charset="0"/>
              </a:rPr>
              <a:t>domestique à domicile.</a:t>
            </a:r>
          </a:p>
          <a:p>
            <a:r>
              <a:rPr lang="fr-FR" sz="2400" b="1" dirty="0" smtClean="0">
                <a:solidFill>
                  <a:srgbClr val="000066"/>
                </a:solidFill>
                <a:latin typeface="Calibri" pitchFamily="34" charset="0"/>
              </a:rPr>
              <a:t>La recharge est alors 2 </a:t>
            </a:r>
            <a:r>
              <a:rPr lang="fr-FR" sz="2400" b="1" dirty="0">
                <a:solidFill>
                  <a:srgbClr val="000066"/>
                </a:solidFill>
                <a:latin typeface="Calibri" pitchFamily="34" charset="0"/>
              </a:rPr>
              <a:t>à 4 fois plus </a:t>
            </a:r>
            <a:r>
              <a:rPr lang="fr-FR" sz="2400" b="1" dirty="0" smtClean="0">
                <a:solidFill>
                  <a:srgbClr val="000066"/>
                </a:solidFill>
                <a:latin typeface="Calibri" pitchFamily="34" charset="0"/>
              </a:rPr>
              <a:t>rapide.</a:t>
            </a:r>
            <a:endParaRPr lang="fr-FR" sz="2400" b="1" dirty="0">
              <a:solidFill>
                <a:srgbClr val="000066"/>
              </a:solidFill>
              <a:latin typeface="Calibri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5856" y="476672"/>
            <a:ext cx="5231308" cy="23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3808" y="476672"/>
            <a:ext cx="2376506" cy="23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6" descr="0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8000" y="476672"/>
            <a:ext cx="2019929" cy="2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C:\Users\Dudu\Desktop\Sans titre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88224" y="4509120"/>
            <a:ext cx="1800200" cy="2053353"/>
          </a:xfrm>
          <a:prstGeom prst="rect">
            <a:avLst/>
          </a:prstGeom>
          <a:noFill/>
        </p:spPr>
      </p:pic>
      <p:pic>
        <p:nvPicPr>
          <p:cNvPr id="9" name="Picture 8" descr="C:\Users\Dudu\Desktop\acoze\logo transparent\acoze-log2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028384" y="6381328"/>
            <a:ext cx="1008112" cy="364383"/>
          </a:xfrm>
          <a:prstGeom prst="rect">
            <a:avLst/>
          </a:prstGeom>
          <a:noFill/>
        </p:spPr>
      </p:pic>
      <p:sp>
        <p:nvSpPr>
          <p:cNvPr id="10" name="WordArt 7"/>
          <p:cNvSpPr>
            <a:spLocks noChangeArrowheads="1" noChangeShapeType="1" noTextEdit="1"/>
          </p:cNvSpPr>
          <p:nvPr/>
        </p:nvSpPr>
        <p:spPr bwMode="auto">
          <a:xfrm>
            <a:off x="755576" y="692696"/>
            <a:ext cx="1440160" cy="144016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fr-FR" sz="36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FFCC99"/>
                </a:solidFill>
                <a:latin typeface="Kozuka Gothic Pro M"/>
                <a:ea typeface="Kozuka Gothic Pro M"/>
              </a:rPr>
              <a:t>N°4</a:t>
            </a:r>
            <a:endParaRPr lang="fr-FR" sz="3600" b="1" kern="10" dirty="0">
              <a:ln w="9525">
                <a:noFill/>
                <a:round/>
                <a:headEnd/>
                <a:tailEnd/>
              </a:ln>
              <a:solidFill>
                <a:srgbClr val="FFCC99"/>
              </a:solidFill>
              <a:latin typeface="Kozuka Gothic Pro M"/>
              <a:ea typeface="Kozuka Gothic Pro M"/>
            </a:endParaRPr>
          </a:p>
          <a:p>
            <a:pPr algn="ctr"/>
            <a:r>
              <a:rPr lang="fr-FR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FFCC99"/>
                </a:solidFill>
                <a:latin typeface="Kozuka Gothic Pro M"/>
                <a:ea typeface="Kozuka Gothic Pro M"/>
              </a:rPr>
              <a:t>La recharge </a:t>
            </a:r>
            <a:br>
              <a:rPr lang="fr-FR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FFCC99"/>
                </a:solidFill>
                <a:latin typeface="Kozuka Gothic Pro M"/>
                <a:ea typeface="Kozuka Gothic Pro M"/>
              </a:rPr>
            </a:br>
            <a:r>
              <a:rPr lang="fr-FR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FFCC99"/>
                </a:solidFill>
                <a:latin typeface="Kozuka Gothic Pro M"/>
                <a:ea typeface="Kozuka Gothic Pro M"/>
              </a:rPr>
              <a:t>de la batterie</a:t>
            </a:r>
          </a:p>
          <a:p>
            <a:pPr algn="ctr"/>
            <a:r>
              <a:rPr lang="fr-FR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FFCC99"/>
                </a:solidFill>
                <a:latin typeface="Kozuka Gothic Pro M"/>
                <a:ea typeface="Kozuka Gothic Pro M"/>
              </a:rPr>
              <a:t>est-elle </a:t>
            </a:r>
          </a:p>
          <a:p>
            <a:pPr algn="ctr"/>
            <a:r>
              <a:rPr lang="fr-FR" sz="36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FFCC99"/>
                </a:solidFill>
                <a:latin typeface="Kozuka Gothic Pro M"/>
                <a:ea typeface="Kozuka Gothic Pro M"/>
              </a:rPr>
              <a:t>compliquée?</a:t>
            </a:r>
            <a:endParaRPr lang="fr-FR" sz="3600" b="1" kern="10" dirty="0">
              <a:ln w="9525">
                <a:noFill/>
                <a:round/>
                <a:headEnd/>
                <a:tailEnd/>
              </a:ln>
              <a:solidFill>
                <a:srgbClr val="FFCC99"/>
              </a:solidFill>
              <a:latin typeface="Kozuka Gothic Pro M"/>
              <a:ea typeface="Kozuka Gothic Pro M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813" y="1412875"/>
            <a:ext cx="5905500" cy="399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6" descr="0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000" y="332656"/>
            <a:ext cx="2068110" cy="2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WordArt 7"/>
          <p:cNvSpPr>
            <a:spLocks noChangeArrowheads="1" noChangeShapeType="1" noTextEdit="1"/>
          </p:cNvSpPr>
          <p:nvPr/>
        </p:nvSpPr>
        <p:spPr bwMode="auto">
          <a:xfrm>
            <a:off x="755576" y="692696"/>
            <a:ext cx="1512168" cy="136815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fr-FR" sz="36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800000"/>
                </a:solidFill>
                <a:latin typeface="Kozuka Gothic Pro M"/>
                <a:ea typeface="Kozuka Gothic Pro M"/>
              </a:rPr>
              <a:t>N°5</a:t>
            </a:r>
            <a:endParaRPr lang="fr-FR" sz="3600" b="1" kern="10" dirty="0">
              <a:ln w="9525">
                <a:noFill/>
                <a:round/>
                <a:headEnd/>
                <a:tailEnd/>
              </a:ln>
              <a:solidFill>
                <a:srgbClr val="800000"/>
              </a:solidFill>
              <a:latin typeface="Kozuka Gothic Pro M"/>
              <a:ea typeface="Kozuka Gothic Pro M"/>
            </a:endParaRPr>
          </a:p>
          <a:p>
            <a:pPr algn="ctr"/>
            <a:r>
              <a:rPr lang="fr-FR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800000"/>
                </a:solidFill>
                <a:latin typeface="Kozuka Gothic Pro M"/>
                <a:ea typeface="Kozuka Gothic Pro M"/>
              </a:rPr>
              <a:t>Sa conduite</a:t>
            </a:r>
          </a:p>
          <a:p>
            <a:pPr algn="ctr"/>
            <a:r>
              <a:rPr lang="fr-FR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800000"/>
                </a:solidFill>
                <a:latin typeface="Kozuka Gothic Pro M"/>
                <a:ea typeface="Kozuka Gothic Pro M"/>
              </a:rPr>
              <a:t>est-elle</a:t>
            </a:r>
          </a:p>
          <a:p>
            <a:pPr algn="ctr"/>
            <a:r>
              <a:rPr lang="fr-FR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800000"/>
                </a:solidFill>
                <a:latin typeface="Kozuka Gothic Pro M"/>
                <a:ea typeface="Kozuka Gothic Pro M"/>
              </a:rPr>
              <a:t>agréable ?</a:t>
            </a:r>
          </a:p>
        </p:txBody>
      </p:sp>
      <p:pic>
        <p:nvPicPr>
          <p:cNvPr id="5" name="Picture 8" descr="C:\Users\Dudu\Desktop\acoze\logo transparent\acoze-log2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28384" y="6381328"/>
            <a:ext cx="1008112" cy="36438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755576" y="3388351"/>
            <a:ext cx="8136904" cy="2831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fr-FR" sz="2400" b="1" dirty="0">
                <a:solidFill>
                  <a:srgbClr val="000066"/>
                </a:solidFill>
                <a:latin typeface="Calibri" pitchFamily="34" charset="0"/>
              </a:rPr>
              <a:t>L</a:t>
            </a:r>
            <a:r>
              <a:rPr lang="fr-FR" sz="2400" b="1" dirty="0" smtClean="0">
                <a:solidFill>
                  <a:srgbClr val="000066"/>
                </a:solidFill>
                <a:latin typeface="Calibri" pitchFamily="34" charset="0"/>
              </a:rPr>
              <a:t>a franche accélération qui colle le dos au siège et donne une impression de décoller, le freinage régénératif, le silence font </a:t>
            </a:r>
            <a:r>
              <a:rPr lang="fr-FR" sz="2400" b="1" dirty="0">
                <a:solidFill>
                  <a:srgbClr val="000066"/>
                </a:solidFill>
                <a:latin typeface="Calibri" pitchFamily="34" charset="0"/>
              </a:rPr>
              <a:t>que la conduite semble </a:t>
            </a:r>
            <a:r>
              <a:rPr lang="fr-FR" sz="2400" b="1" i="1" dirty="0">
                <a:solidFill>
                  <a:srgbClr val="FF3300"/>
                </a:solidFill>
                <a:latin typeface="Calibri" pitchFamily="34" charset="0"/>
              </a:rPr>
              <a:t>ludique</a:t>
            </a:r>
            <a:r>
              <a:rPr lang="fr-FR" sz="2400" b="1" dirty="0">
                <a:solidFill>
                  <a:srgbClr val="000066"/>
                </a:solidFill>
                <a:latin typeface="Calibri" pitchFamily="34" charset="0"/>
              </a:rPr>
              <a:t> par rapport aux véhicules classiques. </a:t>
            </a:r>
          </a:p>
          <a:p>
            <a:endParaRPr lang="fr-FR" sz="1000" b="1" dirty="0">
              <a:solidFill>
                <a:srgbClr val="002060"/>
              </a:solidFill>
              <a:latin typeface="Calibri" pitchFamily="34" charset="0"/>
            </a:endParaRPr>
          </a:p>
          <a:p>
            <a:r>
              <a:rPr lang="fr-FR" sz="2400" b="1" dirty="0">
                <a:solidFill>
                  <a:srgbClr val="FF3300"/>
                </a:solidFill>
                <a:latin typeface="Calibri" pitchFamily="34" charset="0"/>
              </a:rPr>
              <a:t>Reprendre le volant d’un véhicule thermique peut être</a:t>
            </a:r>
          </a:p>
          <a:p>
            <a:r>
              <a:rPr lang="fr-FR" sz="2400" b="1" dirty="0">
                <a:solidFill>
                  <a:srgbClr val="FF3300"/>
                </a:solidFill>
                <a:latin typeface="Calibri" pitchFamily="34" charset="0"/>
              </a:rPr>
              <a:t>perçu comme une </a:t>
            </a:r>
            <a:r>
              <a:rPr lang="fr-FR" sz="2400" b="1" i="1" dirty="0">
                <a:solidFill>
                  <a:srgbClr val="000066"/>
                </a:solidFill>
                <a:latin typeface="Calibri" pitchFamily="34" charset="0"/>
              </a:rPr>
              <a:t>punition</a:t>
            </a:r>
            <a:r>
              <a:rPr lang="fr-FR" sz="2400" b="1" dirty="0">
                <a:solidFill>
                  <a:srgbClr val="FF3300"/>
                </a:solidFill>
                <a:latin typeface="Calibri" pitchFamily="34" charset="0"/>
              </a:rPr>
              <a:t>. (bruits, vibrations, </a:t>
            </a:r>
            <a:r>
              <a:rPr lang="fr-FR" sz="2400" b="1" dirty="0" smtClean="0">
                <a:solidFill>
                  <a:srgbClr val="FF3300"/>
                </a:solidFill>
                <a:latin typeface="Calibri" pitchFamily="34" charset="0"/>
              </a:rPr>
              <a:t>odeurs, </a:t>
            </a:r>
            <a:r>
              <a:rPr lang="fr-FR" sz="2400" b="1" dirty="0">
                <a:solidFill>
                  <a:srgbClr val="FF3300"/>
                </a:solidFill>
                <a:latin typeface="Calibri" pitchFamily="34" charset="0"/>
              </a:rPr>
              <a:t>freinage, embrayage... ) </a:t>
            </a:r>
            <a:endParaRPr lang="fr-FR" sz="2400" dirty="0">
              <a:solidFill>
                <a:srgbClr val="FF3300"/>
              </a:solidFill>
              <a:latin typeface="Calibri" pitchFamily="34" charset="0"/>
            </a:endParaRPr>
          </a:p>
        </p:txBody>
      </p:sp>
      <p:pic>
        <p:nvPicPr>
          <p:cNvPr id="25604" name="Picture 6" descr="0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23928" y="332656"/>
            <a:ext cx="3024188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5" name="WordArt 7"/>
          <p:cNvSpPr>
            <a:spLocks noChangeArrowheads="1" noChangeShapeType="1" noTextEdit="1"/>
          </p:cNvSpPr>
          <p:nvPr/>
        </p:nvSpPr>
        <p:spPr bwMode="auto">
          <a:xfrm>
            <a:off x="4139952" y="620688"/>
            <a:ext cx="2665413" cy="22320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fr-FR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800000"/>
                </a:solidFill>
                <a:latin typeface="Kozuka Gothic Pro M"/>
                <a:ea typeface="Kozuka Gothic Pro M"/>
              </a:rPr>
              <a:t>Oui,</a:t>
            </a:r>
          </a:p>
          <a:p>
            <a:pPr algn="ctr"/>
            <a:r>
              <a:rPr lang="fr-FR" sz="36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800000"/>
                </a:solidFill>
                <a:latin typeface="Kozuka Gothic Pro M"/>
                <a:ea typeface="Kozuka Gothic Pro M"/>
              </a:rPr>
              <a:t>la </a:t>
            </a:r>
            <a:r>
              <a:rPr lang="fr-FR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800000"/>
                </a:solidFill>
                <a:latin typeface="Kozuka Gothic Pro M"/>
                <a:ea typeface="Kozuka Gothic Pro M"/>
              </a:rPr>
              <a:t>conduite</a:t>
            </a:r>
          </a:p>
          <a:p>
            <a:pPr algn="ctr"/>
            <a:r>
              <a:rPr lang="fr-FR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800000"/>
                </a:solidFill>
                <a:latin typeface="Kozuka Gothic Pro M"/>
                <a:ea typeface="Kozuka Gothic Pro M"/>
              </a:rPr>
              <a:t>est très agréable,</a:t>
            </a:r>
          </a:p>
          <a:p>
            <a:pPr algn="ctr"/>
            <a:r>
              <a:rPr lang="fr-FR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800000"/>
                </a:solidFill>
                <a:latin typeface="Kozuka Gothic Pro M"/>
                <a:ea typeface="Kozuka Gothic Pro M"/>
              </a:rPr>
              <a:t>et même</a:t>
            </a:r>
          </a:p>
          <a:p>
            <a:pPr algn="ctr"/>
            <a:r>
              <a:rPr lang="fr-FR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800000"/>
                </a:solidFill>
                <a:latin typeface="Kozuka Gothic Pro M"/>
                <a:ea typeface="Kozuka Gothic Pro M"/>
              </a:rPr>
              <a:t>« fun »</a:t>
            </a:r>
          </a:p>
        </p:txBody>
      </p:sp>
      <p:pic>
        <p:nvPicPr>
          <p:cNvPr id="8" name="Picture 6" descr="0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000" y="332656"/>
            <a:ext cx="2068110" cy="2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WordArt 7"/>
          <p:cNvSpPr>
            <a:spLocks noChangeArrowheads="1" noChangeShapeType="1" noTextEdit="1"/>
          </p:cNvSpPr>
          <p:nvPr/>
        </p:nvSpPr>
        <p:spPr bwMode="auto">
          <a:xfrm>
            <a:off x="755576" y="692696"/>
            <a:ext cx="1512168" cy="136815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fr-FR" sz="36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800000"/>
                </a:solidFill>
                <a:latin typeface="Kozuka Gothic Pro M"/>
                <a:ea typeface="Kozuka Gothic Pro M"/>
              </a:rPr>
              <a:t>N°5</a:t>
            </a:r>
            <a:endParaRPr lang="fr-FR" sz="3600" b="1" kern="10" dirty="0">
              <a:ln w="9525">
                <a:noFill/>
                <a:round/>
                <a:headEnd/>
                <a:tailEnd/>
              </a:ln>
              <a:solidFill>
                <a:srgbClr val="800000"/>
              </a:solidFill>
              <a:latin typeface="Kozuka Gothic Pro M"/>
              <a:ea typeface="Kozuka Gothic Pro M"/>
            </a:endParaRPr>
          </a:p>
          <a:p>
            <a:pPr algn="ctr"/>
            <a:r>
              <a:rPr lang="fr-FR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800000"/>
                </a:solidFill>
                <a:latin typeface="Kozuka Gothic Pro M"/>
                <a:ea typeface="Kozuka Gothic Pro M"/>
              </a:rPr>
              <a:t>Sa conduite</a:t>
            </a:r>
          </a:p>
          <a:p>
            <a:pPr algn="ctr"/>
            <a:r>
              <a:rPr lang="fr-FR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800000"/>
                </a:solidFill>
                <a:latin typeface="Kozuka Gothic Pro M"/>
                <a:ea typeface="Kozuka Gothic Pro M"/>
              </a:rPr>
              <a:t>est-elle</a:t>
            </a:r>
          </a:p>
          <a:p>
            <a:pPr algn="ctr"/>
            <a:r>
              <a:rPr lang="fr-FR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800000"/>
                </a:solidFill>
                <a:latin typeface="Kozuka Gothic Pro M"/>
                <a:ea typeface="Kozuka Gothic Pro M"/>
              </a:rPr>
              <a:t>agréable ?</a:t>
            </a:r>
          </a:p>
        </p:txBody>
      </p:sp>
      <p:pic>
        <p:nvPicPr>
          <p:cNvPr id="7" name="Picture 8" descr="C:\Users\Dudu\Desktop\acoze\logo transparent\acoze-log2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28384" y="6381328"/>
            <a:ext cx="1008112" cy="36438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C:\Users\Dudu\Desktop\acoze\logo transparent\acoze-log2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28384" y="6381328"/>
            <a:ext cx="1008112" cy="364383"/>
          </a:xfrm>
          <a:prstGeom prst="rect">
            <a:avLst/>
          </a:prstGeom>
          <a:noFill/>
        </p:spPr>
      </p:pic>
      <p:pic>
        <p:nvPicPr>
          <p:cNvPr id="5" name="Picture 6" descr="0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5856" y="620688"/>
            <a:ext cx="2664296" cy="2623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WordArt 7"/>
          <p:cNvSpPr>
            <a:spLocks noChangeArrowheads="1" noChangeShapeType="1" noTextEdit="1"/>
          </p:cNvSpPr>
          <p:nvPr/>
        </p:nvSpPr>
        <p:spPr bwMode="auto">
          <a:xfrm>
            <a:off x="3563888" y="1412776"/>
            <a:ext cx="2232248" cy="136815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fr-FR" sz="36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FFFF00"/>
                </a:solidFill>
                <a:latin typeface="Kozuka Gothic Pro M"/>
                <a:ea typeface="Kozuka Gothic Pro M"/>
              </a:rPr>
              <a:t>Bonnes raisons :</a:t>
            </a:r>
          </a:p>
          <a:p>
            <a:pPr algn="ctr"/>
            <a:r>
              <a:rPr lang="fr-FR" sz="36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FFFF00"/>
                </a:solidFill>
                <a:latin typeface="Kozuka Gothic Pro M"/>
                <a:ea typeface="Kozuka Gothic Pro M"/>
              </a:rPr>
              <a:t>Conclusion  </a:t>
            </a:r>
            <a:endParaRPr lang="fr-FR" sz="3600" b="1" kern="10" dirty="0">
              <a:ln w="9525">
                <a:noFill/>
                <a:round/>
                <a:headEnd/>
                <a:tailEnd/>
              </a:ln>
              <a:solidFill>
                <a:srgbClr val="FFFF00"/>
              </a:solidFill>
              <a:latin typeface="Kozuka Gothic Pro M"/>
              <a:ea typeface="Kozuka Gothic Pro M"/>
            </a:endParaRPr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683568" y="3379058"/>
            <a:ext cx="8136904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fr-FR" sz="2400" b="1" dirty="0" smtClean="0">
                <a:solidFill>
                  <a:srgbClr val="000066"/>
                </a:solidFill>
                <a:latin typeface="Calibri" pitchFamily="34" charset="0"/>
              </a:rPr>
              <a:t>Le VE est adapté à </a:t>
            </a:r>
            <a:r>
              <a:rPr lang="fr-FR" sz="2400" b="1" dirty="0" smtClean="0">
                <a:solidFill>
                  <a:srgbClr val="FF3300"/>
                </a:solidFill>
                <a:latin typeface="Calibri" pitchFamily="34" charset="0"/>
              </a:rPr>
              <a:t>100%</a:t>
            </a:r>
            <a:r>
              <a:rPr lang="fr-FR" sz="2400" b="1" dirty="0" smtClean="0">
                <a:solidFill>
                  <a:srgbClr val="000066"/>
                </a:solidFill>
                <a:latin typeface="Calibri" pitchFamily="34" charset="0"/>
              </a:rPr>
              <a:t> à nos déplacements du quotidien.</a:t>
            </a:r>
            <a:endParaRPr lang="fr-FR" sz="1200" b="1" dirty="0" smtClean="0">
              <a:solidFill>
                <a:srgbClr val="000066"/>
              </a:solidFill>
              <a:latin typeface="Calibri" pitchFamily="34" charset="0"/>
            </a:endParaRPr>
          </a:p>
          <a:p>
            <a:r>
              <a:rPr lang="fr-FR" sz="1200" b="1" dirty="0" smtClean="0">
                <a:solidFill>
                  <a:srgbClr val="000066"/>
                </a:solidFill>
                <a:latin typeface="Calibri" pitchFamily="34" charset="0"/>
              </a:rPr>
              <a:t> </a:t>
            </a:r>
            <a:endParaRPr lang="fr-FR" sz="2400" b="1" dirty="0" smtClean="0">
              <a:solidFill>
                <a:srgbClr val="000066"/>
              </a:solidFill>
              <a:latin typeface="Calibri" pitchFamily="34" charset="0"/>
            </a:endParaRPr>
          </a:p>
          <a:p>
            <a:r>
              <a:rPr lang="fr-FR" sz="2400" b="1" dirty="0" smtClean="0">
                <a:solidFill>
                  <a:srgbClr val="000066"/>
                </a:solidFill>
                <a:latin typeface="Calibri" pitchFamily="34" charset="0"/>
              </a:rPr>
              <a:t>Malgré un prix d’achat plus élevé, le bonus, les économies d’essence et d’entretien etc. font qu’au final un </a:t>
            </a:r>
            <a:r>
              <a:rPr lang="fr-FR" sz="2400" b="1" dirty="0" smtClean="0">
                <a:solidFill>
                  <a:srgbClr val="FF3300"/>
                </a:solidFill>
                <a:latin typeface="Calibri" pitchFamily="34" charset="0"/>
              </a:rPr>
              <a:t>VE ne revient pas plus cher</a:t>
            </a:r>
            <a:r>
              <a:rPr lang="fr-FR" sz="2400" b="1" dirty="0" smtClean="0">
                <a:solidFill>
                  <a:srgbClr val="000066"/>
                </a:solidFill>
                <a:latin typeface="Calibri" pitchFamily="34" charset="0"/>
              </a:rPr>
              <a:t>.</a:t>
            </a:r>
            <a:endParaRPr lang="fr-FR" sz="1200" b="1" dirty="0" smtClean="0">
              <a:solidFill>
                <a:srgbClr val="000066"/>
              </a:solidFill>
              <a:latin typeface="Calibri" pitchFamily="34" charset="0"/>
            </a:endParaRPr>
          </a:p>
          <a:p>
            <a:r>
              <a:rPr lang="fr-FR" sz="1200" b="1" dirty="0" smtClean="0">
                <a:solidFill>
                  <a:srgbClr val="000066"/>
                </a:solidFill>
                <a:latin typeface="Calibri" pitchFamily="34" charset="0"/>
              </a:rPr>
              <a:t> </a:t>
            </a:r>
          </a:p>
          <a:p>
            <a:r>
              <a:rPr lang="fr-FR" sz="2400" b="1" dirty="0" smtClean="0">
                <a:solidFill>
                  <a:srgbClr val="000066"/>
                </a:solidFill>
                <a:latin typeface="Calibri" pitchFamily="34" charset="0"/>
              </a:rPr>
              <a:t>Sa recharge facile à domicile et sa conduite surprenante entrainent une </a:t>
            </a:r>
            <a:r>
              <a:rPr lang="fr-FR" sz="2400" b="1" dirty="0" smtClean="0">
                <a:solidFill>
                  <a:srgbClr val="FF3300"/>
                </a:solidFill>
                <a:latin typeface="Calibri" pitchFamily="34" charset="0"/>
              </a:rPr>
              <a:t>addiction</a:t>
            </a:r>
            <a:r>
              <a:rPr lang="fr-FR" sz="2400" b="1" dirty="0" smtClean="0">
                <a:solidFill>
                  <a:srgbClr val="000066"/>
                </a:solidFill>
                <a:latin typeface="Calibri" pitchFamily="34" charset="0"/>
              </a:rPr>
              <a:t> qui ne donne pas envie de reconduire un VT.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2339752" y="3356992"/>
            <a:ext cx="5184576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fr-FR" sz="2400" b="1" dirty="0" smtClean="0">
                <a:solidFill>
                  <a:srgbClr val="000066"/>
                </a:solidFill>
                <a:latin typeface="Calibri" pitchFamily="34" charset="0"/>
              </a:rPr>
              <a:t>Glossaire:</a:t>
            </a:r>
          </a:p>
          <a:p>
            <a:pPr>
              <a:buFontTx/>
              <a:buChar char="-"/>
            </a:pPr>
            <a:r>
              <a:rPr lang="fr-FR" sz="2400" b="1" dirty="0" smtClean="0">
                <a:solidFill>
                  <a:srgbClr val="000066"/>
                </a:solidFill>
                <a:latin typeface="Calibri" pitchFamily="34" charset="0"/>
              </a:rPr>
              <a:t> </a:t>
            </a:r>
            <a:r>
              <a:rPr lang="fr-FR" sz="2400" b="1" dirty="0" smtClean="0">
                <a:solidFill>
                  <a:srgbClr val="FF3300"/>
                </a:solidFill>
                <a:latin typeface="Calibri" pitchFamily="34" charset="0"/>
              </a:rPr>
              <a:t>VE</a:t>
            </a:r>
            <a:r>
              <a:rPr lang="fr-FR" sz="2400" b="1" dirty="0" smtClean="0">
                <a:solidFill>
                  <a:srgbClr val="000066"/>
                </a:solidFill>
                <a:latin typeface="Calibri" pitchFamily="34" charset="0"/>
              </a:rPr>
              <a:t>:  voiture ou véhicule électrique</a:t>
            </a:r>
          </a:p>
          <a:p>
            <a:pPr>
              <a:buFontTx/>
              <a:buChar char="-"/>
            </a:pPr>
            <a:r>
              <a:rPr lang="fr-FR" sz="2400" b="1" dirty="0" smtClean="0">
                <a:solidFill>
                  <a:srgbClr val="000066"/>
                </a:solidFill>
                <a:latin typeface="Calibri" pitchFamily="34" charset="0"/>
              </a:rPr>
              <a:t> </a:t>
            </a:r>
            <a:r>
              <a:rPr lang="fr-FR" sz="2400" b="1" dirty="0" smtClean="0">
                <a:solidFill>
                  <a:srgbClr val="FF3300"/>
                </a:solidFill>
                <a:latin typeface="Calibri" pitchFamily="34" charset="0"/>
              </a:rPr>
              <a:t>VT</a:t>
            </a:r>
            <a:r>
              <a:rPr lang="fr-FR" sz="2400" b="1" dirty="0" smtClean="0">
                <a:solidFill>
                  <a:srgbClr val="000066"/>
                </a:solidFill>
                <a:latin typeface="Calibri" pitchFamily="34" charset="0"/>
              </a:rPr>
              <a:t>:  voiture thermique, à carburant</a:t>
            </a:r>
            <a:endParaRPr lang="fr-FR" sz="2400" b="1" dirty="0">
              <a:solidFill>
                <a:srgbClr val="000066"/>
              </a:solidFill>
              <a:latin typeface="Calibri" pitchFamily="34" charset="0"/>
            </a:endParaRPr>
          </a:p>
        </p:txBody>
      </p:sp>
      <p:pic>
        <p:nvPicPr>
          <p:cNvPr id="3" name="Picture 8" descr="C:\Users\Dudu\Desktop\acoze\logo transparent\acoze-log2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28384" y="6381328"/>
            <a:ext cx="1008112" cy="36438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Dudu\Desktop\acoze\5 bonnes raisons-idees recus-sur-VE\bulles et autres dessins\03_1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15816" y="1484783"/>
            <a:ext cx="3168352" cy="3097945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3131840" y="2276872"/>
            <a:ext cx="27363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Questions</a:t>
            </a:r>
          </a:p>
          <a:p>
            <a:pPr algn="ctr"/>
            <a:r>
              <a:rPr lang="fr-FR" sz="44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pratiques</a:t>
            </a:r>
          </a:p>
        </p:txBody>
      </p:sp>
      <p:sp>
        <p:nvSpPr>
          <p:cNvPr id="4" name="ZoneTexte 3"/>
          <p:cNvSpPr txBox="1"/>
          <p:nvPr/>
        </p:nvSpPr>
        <p:spPr>
          <a:xfrm rot="20901603">
            <a:off x="2915353" y="4451597"/>
            <a:ext cx="1128501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3000" dirty="0">
                <a:latin typeface="HARD ROCK" pitchFamily="2" charset="0"/>
                <a:ea typeface="Macao-Initials" pitchFamily="2" charset="0"/>
              </a:rPr>
              <a:t>?</a:t>
            </a:r>
          </a:p>
        </p:txBody>
      </p:sp>
      <p:sp>
        <p:nvSpPr>
          <p:cNvPr id="5" name="ZoneTexte 4"/>
          <p:cNvSpPr txBox="1"/>
          <p:nvPr/>
        </p:nvSpPr>
        <p:spPr>
          <a:xfrm rot="856049">
            <a:off x="6552246" y="3223617"/>
            <a:ext cx="8671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HARD ROCK" pitchFamily="2" charset="0"/>
                <a:ea typeface="Macao-Initials" pitchFamily="2" charset="0"/>
              </a:rPr>
              <a:t>?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1979712" y="620688"/>
            <a:ext cx="8671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7200" dirty="0">
                <a:latin typeface="HARD ROCK" pitchFamily="2" charset="0"/>
                <a:ea typeface="Macao-Initials" pitchFamily="2" charset="0"/>
              </a:rPr>
              <a:t>?</a:t>
            </a:r>
          </a:p>
        </p:txBody>
      </p:sp>
      <p:pic>
        <p:nvPicPr>
          <p:cNvPr id="7" name="Picture 8" descr="C:\Users\Dudu\Desktop\acoze\logo transparent\acoze-log2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28384" y="6381328"/>
            <a:ext cx="1008112" cy="36438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Dudu\Desktop\acoze\5 bonnes raisons-idees recus-sur-VE\bulles et autres dessins\03_3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7784" y="1412776"/>
            <a:ext cx="3366889" cy="3355398"/>
          </a:xfrm>
          <a:prstGeom prst="rect">
            <a:avLst/>
          </a:prstGeom>
          <a:noFill/>
        </p:spPr>
      </p:pic>
      <p:sp>
        <p:nvSpPr>
          <p:cNvPr id="4" name="ZoneTexte 3"/>
          <p:cNvSpPr txBox="1"/>
          <p:nvPr/>
        </p:nvSpPr>
        <p:spPr>
          <a:xfrm>
            <a:off x="2843808" y="1916832"/>
            <a:ext cx="288032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Les voitures</a:t>
            </a:r>
          </a:p>
          <a:p>
            <a:pPr algn="ctr"/>
            <a:r>
              <a:rPr lang="fr-FR" sz="36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électriques</a:t>
            </a:r>
          </a:p>
          <a:p>
            <a:pPr algn="ctr"/>
            <a:r>
              <a:rPr lang="fr-FR" sz="36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ont-elles peur</a:t>
            </a:r>
          </a:p>
          <a:p>
            <a:pPr algn="ctr"/>
            <a:r>
              <a:rPr lang="fr-FR" sz="36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de l’eau ?</a:t>
            </a:r>
          </a:p>
        </p:txBody>
      </p:sp>
      <p:pic>
        <p:nvPicPr>
          <p:cNvPr id="2050" name="Picture 2" descr="C:\Users\Dudu\Desktop\Sans titre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526461">
            <a:off x="5899347" y="2043604"/>
            <a:ext cx="2067369" cy="1934846"/>
          </a:xfrm>
          <a:prstGeom prst="rect">
            <a:avLst/>
          </a:prstGeom>
          <a:noFill/>
        </p:spPr>
      </p:pic>
      <p:pic>
        <p:nvPicPr>
          <p:cNvPr id="5" name="Picture 8" descr="C:\Users\Dudu\Desktop\acoze\logo transparent\acoze-log2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28384" y="6381328"/>
            <a:ext cx="1008112" cy="364383"/>
          </a:xfrm>
          <a:prstGeom prst="rect">
            <a:avLst/>
          </a:prstGeom>
          <a:noFill/>
        </p:spPr>
      </p:pic>
      <p:pic>
        <p:nvPicPr>
          <p:cNvPr id="1028" name="Picture 4" descr="C:\Users\Dudu\Desktop\3120346541_1_3_wrtjdtTk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40152" y="332656"/>
            <a:ext cx="2971800" cy="27527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Dudu\Desktop\3d4eccfefaf9192c65ac2d231839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2492896"/>
            <a:ext cx="3024336" cy="2017956"/>
          </a:xfrm>
          <a:prstGeom prst="rect">
            <a:avLst/>
          </a:prstGeom>
          <a:noFill/>
        </p:spPr>
      </p:pic>
      <p:pic>
        <p:nvPicPr>
          <p:cNvPr id="2052" name="Picture 4" descr="C:\Users\Dudu\Desktop\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4653136"/>
            <a:ext cx="3024336" cy="2013743"/>
          </a:xfrm>
          <a:prstGeom prst="rect">
            <a:avLst/>
          </a:prstGeom>
          <a:noFill/>
        </p:spPr>
      </p:pic>
      <p:sp>
        <p:nvSpPr>
          <p:cNvPr id="5" name="ZoneTexte 4"/>
          <p:cNvSpPr txBox="1"/>
          <p:nvPr/>
        </p:nvSpPr>
        <p:spPr>
          <a:xfrm>
            <a:off x="3923928" y="404664"/>
            <a:ext cx="4392488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Non, pas plus que les autres voitures.</a:t>
            </a:r>
            <a:endParaRPr lang="fr-FR" sz="1000" b="1" dirty="0">
              <a:solidFill>
                <a:srgbClr val="000066"/>
              </a:solidFill>
              <a:latin typeface="Calibri" pitchFamily="34" charset="0"/>
              <a:cs typeface="Calibri" pitchFamily="34" charset="0"/>
            </a:endParaRPr>
          </a:p>
          <a:p>
            <a:r>
              <a:rPr lang="fr-FR" sz="1000" b="1" dirty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fr-FR" sz="2400" b="1" dirty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fr-FR" sz="2400" b="1" dirty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</a:br>
            <a:r>
              <a:rPr lang="fr-FR" sz="2400" b="1" dirty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On peut recharger sous la pluie sans souci.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3887416" y="2996952"/>
            <a:ext cx="52565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On peut </a:t>
            </a:r>
            <a:r>
              <a:rPr lang="fr-FR" sz="2400" b="1" dirty="0" smtClean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rouler </a:t>
            </a:r>
            <a:r>
              <a:rPr lang="fr-FR" sz="2400" b="1" dirty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dans 60 cm </a:t>
            </a:r>
            <a:r>
              <a:rPr lang="fr-FR" sz="2400" b="1" dirty="0" smtClean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d’eau (batterie immergée) </a:t>
            </a:r>
            <a:r>
              <a:rPr lang="fr-FR" sz="2400" b="1" dirty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sans inconvénient.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3923928" y="4869160"/>
            <a:ext cx="40324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Faut pas exagérer non </a:t>
            </a:r>
            <a:r>
              <a:rPr lang="fr-FR" sz="2400" b="1" dirty="0" smtClean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plus !</a:t>
            </a:r>
            <a:endParaRPr lang="fr-FR" sz="1000" b="1" dirty="0">
              <a:solidFill>
                <a:srgbClr val="000066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3923928" y="5373216"/>
            <a:ext cx="44644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FF3300"/>
                </a:solidFill>
                <a:latin typeface="Calibri" pitchFamily="34" charset="0"/>
                <a:cs typeface="Calibri" pitchFamily="34" charset="0"/>
              </a:rPr>
              <a:t>Mais même </a:t>
            </a:r>
            <a:r>
              <a:rPr lang="fr-FR" sz="2400" b="1" dirty="0" smtClean="0">
                <a:solidFill>
                  <a:srgbClr val="FF3300"/>
                </a:solidFill>
                <a:latin typeface="Calibri" pitchFamily="34" charset="0"/>
                <a:cs typeface="Calibri" pitchFamily="34" charset="0"/>
              </a:rPr>
              <a:t>là, </a:t>
            </a:r>
            <a:r>
              <a:rPr lang="fr-FR" sz="2400" b="1" dirty="0">
                <a:solidFill>
                  <a:srgbClr val="FF3300"/>
                </a:solidFill>
                <a:latin typeface="Calibri" pitchFamily="34" charset="0"/>
                <a:cs typeface="Calibri" pitchFamily="34" charset="0"/>
              </a:rPr>
              <a:t>on ne risque pas d’électrocution.</a:t>
            </a:r>
          </a:p>
        </p:txBody>
      </p:sp>
      <p:pic>
        <p:nvPicPr>
          <p:cNvPr id="10" name="Picture 8" descr="C:\Users\Dudu\Desktop\acoze\logo transparent\acoze-log2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28384" y="6381328"/>
            <a:ext cx="1008112" cy="364383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560" y="188640"/>
            <a:ext cx="3024336" cy="2198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7" descr="C:\Users\Dudu\Desktop\220px-Smiley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68344" y="4869160"/>
            <a:ext cx="399678" cy="39967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71800" y="3645024"/>
            <a:ext cx="3384376" cy="2519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Users\Dudu\Desktop\acoze\5 bonnes raisons-idees recus-sur-VE\bulles et autres dessins\03_4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1840" y="1340768"/>
            <a:ext cx="2790825" cy="2781300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3059832" y="1916832"/>
            <a:ext cx="28803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Les voitures</a:t>
            </a:r>
          </a:p>
          <a:p>
            <a:pPr algn="ctr"/>
            <a:r>
              <a:rPr lang="fr-FR" sz="36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électriques</a:t>
            </a:r>
          </a:p>
          <a:p>
            <a:pPr algn="ctr"/>
            <a:r>
              <a:rPr lang="fr-FR" sz="36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et l’hiver ?</a:t>
            </a:r>
            <a:endParaRPr lang="fr-FR" sz="3600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5" name="Picture 8" descr="C:\Users\Dudu\Desktop\acoze\logo transparent\acoze-log2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28384" y="6381328"/>
            <a:ext cx="1008112" cy="36438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996952"/>
            <a:ext cx="3456384" cy="1753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404664"/>
            <a:ext cx="2249038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ZoneTexte 13"/>
          <p:cNvSpPr txBox="1"/>
          <p:nvPr/>
        </p:nvSpPr>
        <p:spPr>
          <a:xfrm>
            <a:off x="3851920" y="620688"/>
            <a:ext cx="5112568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Le « démarrage » est immédiat.</a:t>
            </a:r>
          </a:p>
          <a:p>
            <a:r>
              <a:rPr lang="fr-FR" sz="2400" b="1" dirty="0" smtClean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Comme quand on allume une lampe.</a:t>
            </a:r>
            <a:endParaRPr lang="fr-FR" sz="800" b="1" dirty="0" smtClean="0">
              <a:solidFill>
                <a:srgbClr val="000066"/>
              </a:solidFill>
              <a:latin typeface="Calibri" pitchFamily="34" charset="0"/>
              <a:cs typeface="Calibri" pitchFamily="34" charset="0"/>
            </a:endParaRPr>
          </a:p>
          <a:p>
            <a:r>
              <a:rPr lang="fr-FR" sz="800" b="1" dirty="0" smtClean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 </a:t>
            </a:r>
            <a:endParaRPr lang="fr-FR" sz="2400" b="1" dirty="0" smtClean="0">
              <a:solidFill>
                <a:srgbClr val="000066"/>
              </a:solidFill>
              <a:latin typeface="Calibri" pitchFamily="34" charset="0"/>
              <a:cs typeface="Calibri" pitchFamily="34" charset="0"/>
            </a:endParaRPr>
          </a:p>
          <a:p>
            <a:r>
              <a:rPr lang="fr-FR" sz="2400" b="1" dirty="0" smtClean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Le chauffage de l’habitacle peut être programmé pour s’asseoir au chaud.</a:t>
            </a:r>
            <a:endParaRPr lang="fr-FR" sz="2400" b="1" dirty="0">
              <a:solidFill>
                <a:srgbClr val="000066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3923928" y="2996952"/>
            <a:ext cx="52200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Sur neige, la conduite reste identique.</a:t>
            </a:r>
            <a:endParaRPr lang="fr-FR" sz="800" b="1" dirty="0" smtClean="0">
              <a:solidFill>
                <a:srgbClr val="000066"/>
              </a:solidFill>
              <a:latin typeface="Calibri" pitchFamily="34" charset="0"/>
              <a:cs typeface="Calibri" pitchFamily="34" charset="0"/>
            </a:endParaRPr>
          </a:p>
          <a:p>
            <a:r>
              <a:rPr lang="fr-FR" sz="800" b="1" dirty="0" smtClean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 </a:t>
            </a:r>
            <a:endParaRPr lang="fr-FR" sz="2400" b="1" dirty="0" smtClean="0">
              <a:solidFill>
                <a:srgbClr val="000066"/>
              </a:solidFill>
              <a:latin typeface="Calibri" pitchFamily="34" charset="0"/>
              <a:cs typeface="Calibri" pitchFamily="34" charset="0"/>
            </a:endParaRPr>
          </a:p>
          <a:p>
            <a:r>
              <a:rPr lang="fr-FR" sz="2400" b="1" dirty="0" smtClean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Le freinage régénératif permet d’éviter l’utilisation des freins. </a:t>
            </a:r>
            <a:endParaRPr lang="fr-FR" sz="2400" b="1" dirty="0">
              <a:solidFill>
                <a:srgbClr val="FF33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6" name="Picture 8" descr="C:\Users\Dudu\Desktop\acoze\logo transparent\acoze-log2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28384" y="6381328"/>
            <a:ext cx="1008112" cy="364383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3959424" y="4797152"/>
            <a:ext cx="5184576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 smtClean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Mais on perd 25% à 30% d’autonomie.</a:t>
            </a:r>
            <a:endParaRPr lang="fr-FR" sz="800" b="1" dirty="0" smtClean="0">
              <a:solidFill>
                <a:srgbClr val="000066"/>
              </a:solidFill>
              <a:latin typeface="Calibri" pitchFamily="34" charset="0"/>
              <a:cs typeface="Calibri" pitchFamily="34" charset="0"/>
            </a:endParaRPr>
          </a:p>
          <a:p>
            <a:r>
              <a:rPr lang="fr-FR" sz="800" b="1" dirty="0" smtClean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 </a:t>
            </a:r>
          </a:p>
          <a:p>
            <a:r>
              <a:rPr lang="fr-FR" sz="2400" b="1" dirty="0" smtClean="0">
                <a:solidFill>
                  <a:srgbClr val="FF3300"/>
                </a:solidFill>
                <a:latin typeface="Calibri" pitchFamily="34" charset="0"/>
                <a:cs typeface="Calibri" pitchFamily="34" charset="0"/>
              </a:rPr>
              <a:t>A cause du chauffage, des pneus neige et  du « rétrécissement » de la batterie</a:t>
            </a:r>
          </a:p>
          <a:p>
            <a:r>
              <a:rPr lang="fr-FR" sz="2400" b="1" dirty="0" smtClean="0">
                <a:solidFill>
                  <a:srgbClr val="FF33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fr-FR" sz="2000" b="1" dirty="0" smtClean="0">
                <a:solidFill>
                  <a:srgbClr val="FF3300"/>
                </a:solidFill>
                <a:latin typeface="Calibri" pitchFamily="34" charset="0"/>
                <a:cs typeface="Calibri" pitchFamily="34" charset="0"/>
              </a:rPr>
              <a:t>(Système de protection contre le froid).</a:t>
            </a:r>
            <a:endParaRPr lang="fr-FR" sz="2000" dirty="0"/>
          </a:p>
        </p:txBody>
      </p:sp>
      <p:pic>
        <p:nvPicPr>
          <p:cNvPr id="1026" name="Picture 2" descr="C:\Users\Dudu\Desktop\52532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43608" y="4725144"/>
            <a:ext cx="727200" cy="727200"/>
          </a:xfrm>
          <a:prstGeom prst="rect">
            <a:avLst/>
          </a:prstGeom>
          <a:noFill/>
        </p:spPr>
      </p:pic>
      <p:pic>
        <p:nvPicPr>
          <p:cNvPr id="1027" name="Picture 3" descr="C:\Users\Dudu\Desktop\bat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87624" y="4869160"/>
            <a:ext cx="2425268" cy="177202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Dudu\Desktop\acoze\5 bonnes raisons-idees recus-sur-VE\bulles et autres dessins\05_3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3768" y="1052963"/>
            <a:ext cx="3756037" cy="3744189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2915816" y="1484784"/>
            <a:ext cx="2893741" cy="28007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4400" dirty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Comment</a:t>
            </a:r>
          </a:p>
          <a:p>
            <a:pPr algn="ctr"/>
            <a:r>
              <a:rPr lang="fr-FR" sz="4400" dirty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Recharger</a:t>
            </a:r>
          </a:p>
          <a:p>
            <a:pPr algn="ctr"/>
            <a:r>
              <a:rPr lang="fr-FR" sz="4400" dirty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ma voiture</a:t>
            </a:r>
          </a:p>
          <a:p>
            <a:pPr algn="ctr"/>
            <a:r>
              <a:rPr lang="fr-FR" sz="4400" dirty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électrique ?</a:t>
            </a:r>
          </a:p>
        </p:txBody>
      </p:sp>
      <p:pic>
        <p:nvPicPr>
          <p:cNvPr id="5" name="Picture 8" descr="C:\Users\Dudu\Desktop\acoze\logo transparent\acoze-log2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28384" y="6381328"/>
            <a:ext cx="1008112" cy="364383"/>
          </a:xfrm>
          <a:prstGeom prst="rect">
            <a:avLst/>
          </a:prstGeom>
          <a:noFill/>
        </p:spPr>
      </p:pic>
      <p:pic>
        <p:nvPicPr>
          <p:cNvPr id="65538" name="Picture 2" descr="C:\Users\Dudu\Desktop\cable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47864" y="4221088"/>
            <a:ext cx="2496147" cy="203063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691680" y="404664"/>
            <a:ext cx="623472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400" b="1" dirty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LES CÂBLES DE RECHARGE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3059832" y="1556792"/>
            <a:ext cx="4836196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  Avec </a:t>
            </a:r>
            <a:r>
              <a:rPr lang="fr-FR" sz="2400" b="1" dirty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la voiture sont fournis :</a:t>
            </a:r>
            <a:br>
              <a:rPr lang="fr-FR" sz="2400" b="1" dirty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</a:br>
            <a:endParaRPr lang="fr-FR" sz="2400" b="1" dirty="0">
              <a:solidFill>
                <a:srgbClr val="000066"/>
              </a:solidFill>
              <a:latin typeface="Calibri" pitchFamily="34" charset="0"/>
              <a:cs typeface="Calibri" pitchFamily="34" charset="0"/>
            </a:endParaRPr>
          </a:p>
          <a:p>
            <a:r>
              <a:rPr lang="fr-FR" sz="2400" b="1" dirty="0" smtClean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Pour la maison : le </a:t>
            </a:r>
            <a:r>
              <a:rPr lang="fr-FR" sz="2400" b="1" dirty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câble </a:t>
            </a:r>
            <a:r>
              <a:rPr lang="fr-FR" sz="2600" b="1" dirty="0" smtClean="0">
                <a:ln>
                  <a:solidFill>
                    <a:schemeClr val="bg1"/>
                  </a:solidFill>
                </a:ln>
                <a:solidFill>
                  <a:srgbClr val="FF3300"/>
                </a:solidFill>
                <a:latin typeface="Calibri" pitchFamily="34" charset="0"/>
                <a:cs typeface="Calibri" pitchFamily="34" charset="0"/>
              </a:rPr>
              <a:t>CRO</a:t>
            </a:r>
            <a:r>
              <a:rPr lang="fr-FR" sz="2400" b="1" dirty="0" smtClean="0">
                <a:ln>
                  <a:solidFill>
                    <a:schemeClr val="bg1"/>
                  </a:solidFill>
                </a:ln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fr-FR" sz="2400" b="1" dirty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fr-FR" sz="2400" b="1" dirty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</a:br>
            <a:r>
              <a:rPr lang="fr-FR" sz="2400" b="1" dirty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« Câble de Recharge Occasionnelle »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3203848" y="4365104"/>
            <a:ext cx="57606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Sur la voie publique : le câble</a:t>
            </a:r>
            <a:endParaRPr lang="fr-FR" sz="2400" b="1" dirty="0">
              <a:solidFill>
                <a:srgbClr val="000066"/>
              </a:solidFill>
              <a:latin typeface="Calibri" pitchFamily="34" charset="0"/>
              <a:cs typeface="Calibri" pitchFamily="34" charset="0"/>
            </a:endParaRPr>
          </a:p>
          <a:p>
            <a:r>
              <a:rPr lang="fr-FR" sz="2400" b="1" dirty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     </a:t>
            </a:r>
            <a:r>
              <a:rPr lang="fr-FR" sz="2400" b="1" dirty="0" smtClean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          «</a:t>
            </a:r>
            <a:r>
              <a:rPr lang="fr-FR" sz="2400" b="1" dirty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 T2/T2 » </a:t>
            </a:r>
          </a:p>
        </p:txBody>
      </p:sp>
      <p:pic>
        <p:nvPicPr>
          <p:cNvPr id="19459" name="Picture 3" descr="C:\Users\Dudu\Desktop\t2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95936" y="5229200"/>
            <a:ext cx="1584176" cy="1222716"/>
          </a:xfrm>
          <a:prstGeom prst="rect">
            <a:avLst/>
          </a:prstGeom>
          <a:noFill/>
        </p:spPr>
      </p:pic>
      <p:pic>
        <p:nvPicPr>
          <p:cNvPr id="1027" name="Picture 3" descr="C:\Users\Dudu\Desktop\shuko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5580112" y="2996952"/>
            <a:ext cx="2717254" cy="1201862"/>
          </a:xfrm>
          <a:prstGeom prst="rect">
            <a:avLst/>
          </a:prstGeom>
          <a:noFill/>
        </p:spPr>
      </p:pic>
      <p:pic>
        <p:nvPicPr>
          <p:cNvPr id="26625" name="Picture 1" descr="C:\Users\Dudu\Desktop\Sans titre22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4077072"/>
            <a:ext cx="3038946" cy="2016224"/>
          </a:xfrm>
          <a:prstGeom prst="rect">
            <a:avLst/>
          </a:prstGeom>
          <a:noFill/>
        </p:spPr>
      </p:pic>
      <p:pic>
        <p:nvPicPr>
          <p:cNvPr id="26628" name="Picture 4" descr="C:\Users\Dudu\Desktop\kj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9552" y="1477776"/>
            <a:ext cx="2520280" cy="2458959"/>
          </a:xfrm>
          <a:prstGeom prst="rect">
            <a:avLst/>
          </a:prstGeom>
          <a:noFill/>
        </p:spPr>
      </p:pic>
      <p:pic>
        <p:nvPicPr>
          <p:cNvPr id="4098" name="Picture 2" descr="C:\Users\Dudu\Desktop\t1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56176" y="5157192"/>
            <a:ext cx="2088232" cy="1411095"/>
          </a:xfrm>
          <a:prstGeom prst="rect">
            <a:avLst/>
          </a:prstGeom>
          <a:noFill/>
        </p:spPr>
      </p:pic>
      <p:pic>
        <p:nvPicPr>
          <p:cNvPr id="10" name="Picture 8" descr="C:\Users\Dudu\Desktop\acoze\logo transparent\acoze-log2.g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028384" y="6381328"/>
            <a:ext cx="1008112" cy="364383"/>
          </a:xfrm>
          <a:prstGeom prst="rect">
            <a:avLst/>
          </a:prstGeom>
          <a:noFill/>
        </p:spPr>
      </p:pic>
      <p:sp>
        <p:nvSpPr>
          <p:cNvPr id="11" name="ZoneTexte 10"/>
          <p:cNvSpPr txBox="1"/>
          <p:nvPr/>
        </p:nvSpPr>
        <p:spPr>
          <a:xfrm>
            <a:off x="4139952" y="6165304"/>
            <a:ext cx="8640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b="1" dirty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Standard</a:t>
            </a:r>
          </a:p>
          <a:p>
            <a:pPr algn="ctr"/>
            <a:r>
              <a:rPr lang="fr-FR" sz="1200" b="1" dirty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Européen 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6012160" y="6093296"/>
            <a:ext cx="1728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b="1" dirty="0">
                <a:solidFill>
                  <a:srgbClr val="FF3300"/>
                </a:solidFill>
                <a:latin typeface="Calibri" pitchFamily="34" charset="0"/>
                <a:cs typeface="Calibri" pitchFamily="34" charset="0"/>
              </a:rPr>
              <a:t>Standard</a:t>
            </a:r>
          </a:p>
          <a:p>
            <a:pPr algn="ctr"/>
            <a:r>
              <a:rPr lang="fr-FR" sz="1200" b="1" dirty="0" smtClean="0">
                <a:solidFill>
                  <a:srgbClr val="FF3300"/>
                </a:solidFill>
                <a:latin typeface="Calibri" pitchFamily="34" charset="0"/>
                <a:cs typeface="Calibri" pitchFamily="34" charset="0"/>
              </a:rPr>
              <a:t>Asiatique</a:t>
            </a:r>
            <a:br>
              <a:rPr lang="fr-FR" sz="1200" b="1" dirty="0" smtClean="0">
                <a:solidFill>
                  <a:srgbClr val="FF3300"/>
                </a:solidFill>
                <a:latin typeface="Calibri" pitchFamily="34" charset="0"/>
                <a:cs typeface="Calibri" pitchFamily="34" charset="0"/>
              </a:rPr>
            </a:br>
            <a:r>
              <a:rPr lang="fr-FR" sz="1200" b="1" dirty="0" smtClean="0">
                <a:solidFill>
                  <a:srgbClr val="FF3300"/>
                </a:solidFill>
                <a:latin typeface="Calibri" pitchFamily="34" charset="0"/>
                <a:cs typeface="Calibri" pitchFamily="34" charset="0"/>
              </a:rPr>
              <a:t>(Tend  à disparaître)</a:t>
            </a:r>
            <a:endParaRPr lang="fr-FR" sz="1200" b="1" dirty="0">
              <a:solidFill>
                <a:srgbClr val="FF33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508104" y="4725144"/>
            <a:ext cx="21291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fr-FR" sz="2400" b="1" dirty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ou    </a:t>
            </a:r>
            <a:r>
              <a:rPr lang="fr-FR" sz="2400" b="1" dirty="0" smtClean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 «</a:t>
            </a:r>
            <a:r>
              <a:rPr lang="fr-FR" sz="2400" b="1" dirty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 </a:t>
            </a:r>
            <a:r>
              <a:rPr lang="fr-FR" sz="2400" b="1" dirty="0">
                <a:solidFill>
                  <a:srgbClr val="FF3300"/>
                </a:solidFill>
                <a:latin typeface="Calibri" pitchFamily="34" charset="0"/>
                <a:cs typeface="Calibri" pitchFamily="34" charset="0"/>
              </a:rPr>
              <a:t>T1</a:t>
            </a:r>
            <a:r>
              <a:rPr lang="fr-FR" sz="2400" b="1" dirty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/T2 »</a:t>
            </a:r>
            <a:endParaRPr lang="fr-FR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/>
          <p:cNvSpPr txBox="1"/>
          <p:nvPr/>
        </p:nvSpPr>
        <p:spPr>
          <a:xfrm>
            <a:off x="3270784" y="260648"/>
            <a:ext cx="265829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4400" b="1" dirty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LES </a:t>
            </a:r>
            <a:r>
              <a:rPr lang="fr-FR" sz="4400" b="1" dirty="0" smtClean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PRISES</a:t>
            </a:r>
            <a:endParaRPr lang="fr-FR" sz="4400" b="1" dirty="0">
              <a:solidFill>
                <a:srgbClr val="000066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683568" y="4077072"/>
            <a:ext cx="77048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Sur la </a:t>
            </a:r>
            <a:r>
              <a:rPr lang="fr-FR" sz="2400" b="1" dirty="0" smtClean="0">
                <a:solidFill>
                  <a:srgbClr val="FF3300"/>
                </a:solidFill>
                <a:latin typeface="Calibri" pitchFamily="34" charset="0"/>
                <a:cs typeface="Calibri" pitchFamily="34" charset="0"/>
              </a:rPr>
              <a:t>voie publique</a:t>
            </a:r>
            <a:r>
              <a:rPr lang="fr-FR" sz="2400" b="1" dirty="0" smtClean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, la recharge accélérée ou rapide se fait sur bornes. </a:t>
            </a:r>
            <a:endParaRPr lang="fr-FR" sz="2400" b="1" dirty="0">
              <a:solidFill>
                <a:srgbClr val="000066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683568" y="1268760"/>
            <a:ext cx="806489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rgbClr val="000066"/>
                </a:solidFill>
                <a:latin typeface="Calibri" pitchFamily="34" charset="0"/>
              </a:rPr>
              <a:t>Dans plus de 95% des cas, la recharge se fait à la </a:t>
            </a:r>
            <a:r>
              <a:rPr lang="fr-FR" sz="2600" b="1" dirty="0" smtClean="0">
                <a:ln>
                  <a:solidFill>
                    <a:schemeClr val="bg1"/>
                  </a:solidFill>
                </a:ln>
                <a:solidFill>
                  <a:srgbClr val="FF3300"/>
                </a:solidFill>
                <a:latin typeface="Calibri" pitchFamily="34" charset="0"/>
              </a:rPr>
              <a:t>maison</a:t>
            </a:r>
            <a:r>
              <a:rPr lang="fr-FR" sz="2400" b="1" dirty="0" smtClean="0">
                <a:ln>
                  <a:solidFill>
                    <a:schemeClr val="bg1"/>
                  </a:solidFill>
                </a:ln>
                <a:solidFill>
                  <a:srgbClr val="000066"/>
                </a:solidFill>
                <a:latin typeface="Calibri" pitchFamily="34" charset="0"/>
              </a:rPr>
              <a:t> </a:t>
            </a:r>
            <a:r>
              <a:rPr lang="fr-FR" sz="2400" b="1" dirty="0" smtClean="0">
                <a:solidFill>
                  <a:srgbClr val="000066"/>
                </a:solidFill>
                <a:latin typeface="Calibri" pitchFamily="34" charset="0"/>
              </a:rPr>
              <a:t>s</a:t>
            </a:r>
            <a:r>
              <a:rPr lang="fr-FR" sz="2400" b="1" dirty="0" smtClean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ur </a:t>
            </a:r>
            <a:r>
              <a:rPr lang="fr-FR" sz="2400" b="1" dirty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prise </a:t>
            </a:r>
            <a:r>
              <a:rPr lang="fr-FR" sz="2400" b="1" dirty="0" smtClean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domestique 220 V, ou sur Wallbox. </a:t>
            </a:r>
            <a:r>
              <a:rPr lang="fr-FR" sz="2400" b="1" dirty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fr-FR" sz="2400" b="1" dirty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</a:br>
            <a:endParaRPr lang="fr-FR" sz="2000" b="1" i="1" dirty="0">
              <a:solidFill>
                <a:srgbClr val="000066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395536" y="2996952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	</a:t>
            </a:r>
            <a:endParaRPr lang="fr-FR" sz="2000" b="1" i="1" dirty="0">
              <a:solidFill>
                <a:srgbClr val="FF33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026" name="Picture 2" descr="C:\Users\Dudu\Desktop\Sans titre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20072" y="1988840"/>
            <a:ext cx="1728192" cy="1971219"/>
          </a:xfrm>
          <a:prstGeom prst="rect">
            <a:avLst/>
          </a:prstGeom>
          <a:noFill/>
        </p:spPr>
      </p:pic>
      <p:pic>
        <p:nvPicPr>
          <p:cNvPr id="18" name="Picture 8" descr="C:\Users\Dudu\Desktop\acoze\logo transparent\acoze-log2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28384" y="6381328"/>
            <a:ext cx="1008112" cy="364383"/>
          </a:xfrm>
          <a:prstGeom prst="rect">
            <a:avLst/>
          </a:prstGeom>
          <a:noFill/>
        </p:spPr>
      </p:pic>
      <p:pic>
        <p:nvPicPr>
          <p:cNvPr id="4100" name="Picture 4" descr="C:\Users\Dudu\Desktop\images google\prise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51720" y="2204864"/>
            <a:ext cx="1152128" cy="1207988"/>
          </a:xfrm>
          <a:prstGeom prst="rect">
            <a:avLst/>
          </a:prstGeom>
          <a:noFill/>
        </p:spPr>
      </p:pic>
      <p:pic>
        <p:nvPicPr>
          <p:cNvPr id="20" name="Picture 2" descr="C:\Users\Dudu\Desktop\Sans titre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48064" y="4581128"/>
            <a:ext cx="1938409" cy="2108444"/>
          </a:xfrm>
          <a:prstGeom prst="rect">
            <a:avLst/>
          </a:prstGeom>
          <a:noFill/>
        </p:spPr>
      </p:pic>
      <p:pic>
        <p:nvPicPr>
          <p:cNvPr id="2" name="Picture 2" descr="C:\Users\Dudu\Desktop\pulse_1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67744" y="5013176"/>
            <a:ext cx="1510730" cy="151073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683568" y="332656"/>
            <a:ext cx="696889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400" b="1" dirty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Les </a:t>
            </a:r>
            <a:r>
              <a:rPr lang="fr-FR" sz="4400" b="1" dirty="0" smtClean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câbles sur bornes rapides</a:t>
            </a:r>
            <a:endParaRPr lang="fr-FR" sz="4400" b="1" dirty="0">
              <a:solidFill>
                <a:srgbClr val="000066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4860032" y="1700808"/>
            <a:ext cx="5966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3200" b="1" dirty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T2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4860032" y="3645024"/>
            <a:ext cx="21210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3200" b="1" dirty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CCS Combo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4932040" y="5301208"/>
            <a:ext cx="19736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3200" b="1" dirty="0" err="1">
                <a:solidFill>
                  <a:srgbClr val="FF3300"/>
                </a:solidFill>
                <a:latin typeface="Calibri" pitchFamily="34" charset="0"/>
                <a:cs typeface="Calibri" pitchFamily="34" charset="0"/>
              </a:rPr>
              <a:t>CHAdeMO</a:t>
            </a:r>
            <a:endParaRPr lang="fr-FR" sz="3200" b="1" dirty="0">
              <a:solidFill>
                <a:srgbClr val="FF33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076" name="Picture 4" descr="C:\Users\Dudu\Desktop\t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5" y="1449068"/>
            <a:ext cx="3600000" cy="1579297"/>
          </a:xfrm>
          <a:prstGeom prst="rect">
            <a:avLst/>
          </a:prstGeom>
          <a:noFill/>
        </p:spPr>
      </p:pic>
      <p:pic>
        <p:nvPicPr>
          <p:cNvPr id="3077" name="Picture 5" descr="C:\Users\Dudu\Desktop\cha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4869160"/>
            <a:ext cx="3600000" cy="1413185"/>
          </a:xfrm>
          <a:prstGeom prst="rect">
            <a:avLst/>
          </a:prstGeom>
          <a:noFill/>
        </p:spPr>
      </p:pic>
      <p:pic>
        <p:nvPicPr>
          <p:cNvPr id="3078" name="Picture 6" descr="C:\Users\Dudu\Desktop\comb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7584" y="3212977"/>
            <a:ext cx="3600000" cy="1457309"/>
          </a:xfrm>
          <a:prstGeom prst="rect">
            <a:avLst/>
          </a:prstGeom>
          <a:noFill/>
        </p:spPr>
      </p:pic>
      <p:sp>
        <p:nvSpPr>
          <p:cNvPr id="15" name="ZoneTexte 14"/>
          <p:cNvSpPr txBox="1"/>
          <p:nvPr/>
        </p:nvSpPr>
        <p:spPr>
          <a:xfrm>
            <a:off x="7308304" y="2636912"/>
            <a:ext cx="15121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Standard</a:t>
            </a:r>
          </a:p>
          <a:p>
            <a:pPr algn="ctr"/>
            <a:r>
              <a:rPr lang="fr-FR" sz="2400" b="1" dirty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Européen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7380312" y="5157192"/>
            <a:ext cx="15121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rgbClr val="FF3300"/>
                </a:solidFill>
                <a:latin typeface="Calibri" pitchFamily="34" charset="0"/>
                <a:cs typeface="Calibri" pitchFamily="34" charset="0"/>
              </a:rPr>
              <a:t>Standard</a:t>
            </a:r>
          </a:p>
          <a:p>
            <a:pPr algn="ctr"/>
            <a:r>
              <a:rPr lang="fr-FR" sz="2400" b="1" dirty="0">
                <a:solidFill>
                  <a:srgbClr val="FF3300"/>
                </a:solidFill>
                <a:latin typeface="Calibri" pitchFamily="34" charset="0"/>
                <a:cs typeface="Calibri" pitchFamily="34" charset="0"/>
              </a:rPr>
              <a:t>Asiatique</a:t>
            </a:r>
          </a:p>
        </p:txBody>
      </p:sp>
      <p:pic>
        <p:nvPicPr>
          <p:cNvPr id="13" name="Picture 8" descr="C:\Users\Dudu\Desktop\acoze\logo transparent\acoze-log2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28384" y="6381328"/>
            <a:ext cx="1008112" cy="364383"/>
          </a:xfrm>
          <a:prstGeom prst="rect">
            <a:avLst/>
          </a:prstGeom>
          <a:noFill/>
        </p:spPr>
      </p:pic>
      <p:pic>
        <p:nvPicPr>
          <p:cNvPr id="14" name="Picture 1" descr="C:\Users\Dudu\Desktop\index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92280" y="1844824"/>
            <a:ext cx="164553" cy="2448272"/>
          </a:xfrm>
          <a:prstGeom prst="rect">
            <a:avLst/>
          </a:prstGeom>
          <a:noFill/>
        </p:spPr>
      </p:pic>
      <p:pic>
        <p:nvPicPr>
          <p:cNvPr id="17" name="Picture 2" descr="C:\Users\Dudu\Desktop\Sans titre.g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452320" y="188640"/>
            <a:ext cx="1298843" cy="14127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63888" y="4365104"/>
            <a:ext cx="1944216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5" name="Picture 4" descr="03_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55776" y="980728"/>
            <a:ext cx="3960440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26" name="Rectangle 5"/>
          <p:cNvSpPr>
            <a:spLocks noGrp="1"/>
          </p:cNvSpPr>
          <p:nvPr>
            <p:ph type="title"/>
          </p:nvPr>
        </p:nvSpPr>
        <p:spPr>
          <a:xfrm>
            <a:off x="2411760" y="1124744"/>
            <a:ext cx="4248472" cy="3168352"/>
          </a:xfrm>
        </p:spPr>
        <p:txBody>
          <a:bodyPr/>
          <a:lstStyle/>
          <a:p>
            <a:r>
              <a:rPr lang="fr-FR" sz="3600" dirty="0">
                <a:solidFill>
                  <a:schemeClr val="bg1"/>
                </a:solidFill>
              </a:rPr>
              <a:t>Comment</a:t>
            </a:r>
            <a:br>
              <a:rPr lang="fr-FR" sz="3600" dirty="0">
                <a:solidFill>
                  <a:schemeClr val="bg1"/>
                </a:solidFill>
              </a:rPr>
            </a:br>
            <a:r>
              <a:rPr lang="fr-FR" sz="3600" dirty="0">
                <a:solidFill>
                  <a:schemeClr val="bg1"/>
                </a:solidFill>
              </a:rPr>
              <a:t>trouver les </a:t>
            </a:r>
            <a:r>
              <a:rPr lang="fr-FR" sz="3600" dirty="0" smtClean="0">
                <a:solidFill>
                  <a:schemeClr val="bg1"/>
                </a:solidFill>
              </a:rPr>
              <a:t>bornes</a:t>
            </a:r>
            <a:br>
              <a:rPr lang="fr-FR" sz="3600" dirty="0" smtClean="0">
                <a:solidFill>
                  <a:schemeClr val="bg1"/>
                </a:solidFill>
              </a:rPr>
            </a:br>
            <a:r>
              <a:rPr lang="fr-FR" sz="3600" dirty="0" smtClean="0">
                <a:solidFill>
                  <a:schemeClr val="bg1"/>
                </a:solidFill>
              </a:rPr>
              <a:t>de recharge</a:t>
            </a:r>
            <a:br>
              <a:rPr lang="fr-FR" sz="3600" dirty="0" smtClean="0">
                <a:solidFill>
                  <a:schemeClr val="bg1"/>
                </a:solidFill>
              </a:rPr>
            </a:br>
            <a:r>
              <a:rPr lang="fr-FR" sz="3600" dirty="0" smtClean="0">
                <a:solidFill>
                  <a:schemeClr val="bg1"/>
                </a:solidFill>
              </a:rPr>
              <a:t>sur </a:t>
            </a:r>
            <a:r>
              <a:rPr lang="fr-FR" sz="3600" dirty="0">
                <a:solidFill>
                  <a:schemeClr val="bg1"/>
                </a:solidFill>
              </a:rPr>
              <a:t>la </a:t>
            </a:r>
            <a:r>
              <a:rPr lang="fr-FR" sz="3600" dirty="0" smtClean="0">
                <a:solidFill>
                  <a:schemeClr val="bg1"/>
                </a:solidFill>
              </a:rPr>
              <a:t>voie</a:t>
            </a:r>
            <a:br>
              <a:rPr lang="fr-FR" sz="3600" dirty="0" smtClean="0">
                <a:solidFill>
                  <a:schemeClr val="bg1"/>
                </a:solidFill>
              </a:rPr>
            </a:br>
            <a:r>
              <a:rPr lang="fr-FR" sz="3600" dirty="0" smtClean="0">
                <a:solidFill>
                  <a:schemeClr val="bg1"/>
                </a:solidFill>
              </a:rPr>
              <a:t>publique </a:t>
            </a:r>
            <a:r>
              <a:rPr lang="fr-FR" sz="3600" b="1" dirty="0">
                <a:solidFill>
                  <a:schemeClr val="bg1"/>
                </a:solidFill>
              </a:rPr>
              <a:t>?</a:t>
            </a:r>
          </a:p>
        </p:txBody>
      </p:sp>
      <p:pic>
        <p:nvPicPr>
          <p:cNvPr id="4" name="Picture 8" descr="C:\Users\Dudu\Desktop\acoze\logo transparent\acoze-log2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28384" y="6381328"/>
            <a:ext cx="1008112" cy="36438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udu\Desktop\question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63" y="4763"/>
            <a:ext cx="9134475" cy="6848475"/>
          </a:xfrm>
          <a:prstGeom prst="rect">
            <a:avLst/>
          </a:prstGeom>
          <a:noFill/>
        </p:spPr>
      </p:pic>
      <p:pic>
        <p:nvPicPr>
          <p:cNvPr id="4" name="Picture 8" descr="C:\Users\Dudu\Desktop\acoze\logo transparent\acoze-log2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28384" y="6381328"/>
            <a:ext cx="1008112" cy="364383"/>
          </a:xfrm>
          <a:prstGeom prst="rect">
            <a:avLst/>
          </a:prstGeom>
          <a:noFill/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95936" y="1340768"/>
            <a:ext cx="1368805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:\Users\Dudu\Desktop\AP1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6056" y="1772816"/>
            <a:ext cx="1262035" cy="2592288"/>
          </a:xfrm>
          <a:prstGeom prst="rect">
            <a:avLst/>
          </a:prstGeom>
          <a:noFill/>
        </p:spPr>
      </p:pic>
      <p:pic>
        <p:nvPicPr>
          <p:cNvPr id="2053" name="Picture 5" descr="C:\Users\Dudu\Desktop\AP2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32240" y="1772816"/>
            <a:ext cx="1262035" cy="2592288"/>
          </a:xfrm>
          <a:prstGeom prst="rect">
            <a:avLst/>
          </a:prstGeom>
          <a:noFill/>
        </p:spPr>
      </p:pic>
      <p:pic>
        <p:nvPicPr>
          <p:cNvPr id="2054" name="Picture 6" descr="C:\Users\Dudu\Desktop\freshmile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03648" y="4437113"/>
            <a:ext cx="1728192" cy="559836"/>
          </a:xfrm>
          <a:prstGeom prst="rect">
            <a:avLst/>
          </a:prstGeom>
          <a:noFill/>
        </p:spPr>
      </p:pic>
      <p:pic>
        <p:nvPicPr>
          <p:cNvPr id="2055" name="Picture 7" descr="C:\Users\Dudu\Desktop\logo5113d624c14ba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08104" y="4437112"/>
            <a:ext cx="2160240" cy="594075"/>
          </a:xfrm>
          <a:prstGeom prst="rect">
            <a:avLst/>
          </a:prstGeom>
          <a:noFill/>
        </p:spPr>
      </p:pic>
      <p:pic>
        <p:nvPicPr>
          <p:cNvPr id="2056" name="Picture 8" descr="C:\Users\Dudu\Desktop\fr1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70799" y="1772816"/>
            <a:ext cx="1290366" cy="2592288"/>
          </a:xfrm>
          <a:prstGeom prst="rect">
            <a:avLst/>
          </a:prstGeom>
          <a:noFill/>
        </p:spPr>
      </p:pic>
      <p:pic>
        <p:nvPicPr>
          <p:cNvPr id="2057" name="Picture 9" descr="C:\Users\Dudu\Desktop\user-findstation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339753" y="1772816"/>
            <a:ext cx="1485156" cy="2664296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899592" y="476672"/>
            <a:ext cx="7272808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 smtClean="0">
                <a:solidFill>
                  <a:srgbClr val="000066"/>
                </a:solidFill>
                <a:latin typeface="Calibri" pitchFamily="34" charset="0"/>
              </a:rPr>
              <a:t>Des applis gratuites, sur ordinateur et sur Smartphone,</a:t>
            </a:r>
          </a:p>
          <a:p>
            <a:r>
              <a:rPr lang="fr-FR" sz="2400" b="1" dirty="0" smtClean="0">
                <a:solidFill>
                  <a:srgbClr val="000066"/>
                </a:solidFill>
                <a:latin typeface="Calibri" pitchFamily="34" charset="0"/>
              </a:rPr>
              <a:t>recensent  les </a:t>
            </a:r>
            <a:r>
              <a:rPr lang="fr-FR" sz="2700" b="1" dirty="0" smtClean="0">
                <a:ln>
                  <a:solidFill>
                    <a:schemeClr val="bg1"/>
                  </a:solidFill>
                </a:ln>
                <a:solidFill>
                  <a:srgbClr val="FF3300"/>
                </a:solidFill>
                <a:latin typeface="Calibri" pitchFamily="34" charset="0"/>
              </a:rPr>
              <a:t>25 000 points </a:t>
            </a:r>
            <a:r>
              <a:rPr lang="fr-FR" sz="2400" b="1" dirty="0" smtClean="0">
                <a:solidFill>
                  <a:srgbClr val="000066"/>
                </a:solidFill>
                <a:latin typeface="Calibri" pitchFamily="34" charset="0"/>
              </a:rPr>
              <a:t>de recharge actuels.</a:t>
            </a:r>
            <a:endParaRPr lang="fr-FR" sz="2400" b="1" dirty="0">
              <a:solidFill>
                <a:srgbClr val="000066"/>
              </a:solidFill>
              <a:latin typeface="Calibri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899592" y="5445224"/>
            <a:ext cx="72728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 smtClean="0">
                <a:solidFill>
                  <a:srgbClr val="000066"/>
                </a:solidFill>
                <a:latin typeface="Calibri" pitchFamily="34" charset="0"/>
              </a:rPr>
              <a:t>La Loi d’Orientation sur les Mobilités prévoit un total de 100 000 points de recharge d’ici 2023.</a:t>
            </a:r>
            <a:endParaRPr lang="fr-FR" sz="2400" b="1" dirty="0">
              <a:solidFill>
                <a:srgbClr val="000066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C:\Users\Dudu\Desktop\acoze\logo transparent\acoze-log2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28384" y="6381328"/>
            <a:ext cx="1008112" cy="364383"/>
          </a:xfrm>
          <a:prstGeom prst="rect">
            <a:avLst/>
          </a:prstGeom>
          <a:noFill/>
        </p:spPr>
      </p:pic>
      <p:pic>
        <p:nvPicPr>
          <p:cNvPr id="5" name="Picture 7" descr="Résultat de recherche d'images pour &quot;badge freshmile&quot;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4509120"/>
            <a:ext cx="1316142" cy="857023"/>
          </a:xfrm>
          <a:prstGeom prst="rect">
            <a:avLst/>
          </a:prstGeom>
          <a:noFill/>
        </p:spPr>
      </p:pic>
      <p:pic>
        <p:nvPicPr>
          <p:cNvPr id="6" name="Picture 3" descr="C:\Users\Dudu\Desktop\map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310059">
            <a:off x="2811205" y="4496190"/>
            <a:ext cx="1354086" cy="936104"/>
          </a:xfrm>
          <a:prstGeom prst="rect">
            <a:avLst/>
          </a:prstGeom>
          <a:noFill/>
        </p:spPr>
      </p:pic>
      <p:pic>
        <p:nvPicPr>
          <p:cNvPr id="7" name="Picture 5" descr="C:\Users\Dudu\Desktop\new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8024" y="4581128"/>
            <a:ext cx="1226959" cy="792088"/>
          </a:xfrm>
          <a:prstGeom prst="rect">
            <a:avLst/>
          </a:prstGeom>
          <a:noFill/>
        </p:spPr>
      </p:pic>
      <p:pic>
        <p:nvPicPr>
          <p:cNvPr id="8" name="Picture 3" descr="C:\Users\Dudu\Desktop\2018-02-16_16h50_36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44208" y="4581128"/>
            <a:ext cx="1152128" cy="804776"/>
          </a:xfrm>
          <a:prstGeom prst="rect">
            <a:avLst/>
          </a:prstGeom>
          <a:noFill/>
        </p:spPr>
      </p:pic>
      <p:sp>
        <p:nvSpPr>
          <p:cNvPr id="9" name="Espace réservé du contenu 2"/>
          <p:cNvSpPr txBox="1">
            <a:spLocks/>
          </p:cNvSpPr>
          <p:nvPr/>
        </p:nvSpPr>
        <p:spPr bwMode="auto">
          <a:xfrm>
            <a:off x="395536" y="3501008"/>
            <a:ext cx="8424936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         Les bornes </a:t>
            </a:r>
            <a:r>
              <a:rPr kumimoji="0" lang="fr-FR" sz="2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payantes</a:t>
            </a:r>
            <a:r>
              <a:rPr kumimoji="0" lang="fr-F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  nécessitent un </a:t>
            </a:r>
            <a:r>
              <a:rPr kumimoji="0" lang="fr-FR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pass</a:t>
            </a:r>
            <a:r>
              <a:rPr kumimoji="0" lang="fr-F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. </a:t>
            </a:r>
            <a:br>
              <a:rPr kumimoji="0" lang="fr-F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</a:br>
            <a:r>
              <a:rPr kumimoji="0" lang="fr-FR" sz="2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99FF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    </a:t>
            </a:r>
            <a:r>
              <a:rPr kumimoji="0" lang="fr-FR" sz="24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99FF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Fresh</a:t>
            </a:r>
            <a:r>
              <a:rPr kumimoji="0" lang="fr-FR" sz="2400" b="1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mile</a:t>
            </a:r>
            <a:r>
              <a:rPr kumimoji="0" lang="fr-F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, </a:t>
            </a:r>
            <a:r>
              <a:rPr kumimoji="0" lang="fr-FR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Chargemap</a:t>
            </a:r>
            <a:r>
              <a:rPr kumimoji="0" lang="fr-F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 </a:t>
            </a:r>
            <a:r>
              <a:rPr kumimoji="0" lang="fr-FR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Pass</a:t>
            </a:r>
            <a:r>
              <a:rPr kumimoji="0" lang="fr-F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, </a:t>
            </a:r>
            <a:r>
              <a:rPr kumimoji="0" lang="fr-FR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NewMotion</a:t>
            </a:r>
            <a:r>
              <a:rPr kumimoji="0" lang="fr-F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, </a:t>
            </a:r>
            <a:r>
              <a:rPr kumimoji="0" lang="fr-FR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Plugsurfing</a:t>
            </a:r>
            <a:r>
              <a:rPr kumimoji="0" lang="fr-F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… 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043608" y="836712"/>
            <a:ext cx="5544616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 smtClean="0">
                <a:solidFill>
                  <a:srgbClr val="000066"/>
                </a:solidFill>
                <a:latin typeface="Calibri" pitchFamily="34" charset="0"/>
              </a:rPr>
              <a:t>De grandes surfaces de distribution proposent la gratuité des recharges sur bornes rapides.</a:t>
            </a:r>
            <a:endParaRPr lang="fr-FR" sz="800" b="1" dirty="0" smtClean="0">
              <a:solidFill>
                <a:srgbClr val="000066"/>
              </a:solidFill>
              <a:latin typeface="Calibri" pitchFamily="34" charset="0"/>
            </a:endParaRPr>
          </a:p>
          <a:p>
            <a:r>
              <a:rPr lang="fr-FR" sz="800" b="1" dirty="0" smtClean="0">
                <a:solidFill>
                  <a:srgbClr val="000066"/>
                </a:solidFill>
                <a:latin typeface="Calibri" pitchFamily="34" charset="0"/>
              </a:rPr>
              <a:t> </a:t>
            </a:r>
            <a:r>
              <a:rPr lang="fr-FR" sz="2400" b="1" dirty="0" smtClean="0">
                <a:solidFill>
                  <a:srgbClr val="000066"/>
                </a:solidFill>
                <a:latin typeface="Calibri" pitchFamily="34" charset="0"/>
              </a:rPr>
              <a:t/>
            </a:r>
            <a:br>
              <a:rPr lang="fr-FR" sz="2400" b="1" dirty="0" smtClean="0">
                <a:solidFill>
                  <a:srgbClr val="000066"/>
                </a:solidFill>
                <a:latin typeface="Calibri" pitchFamily="34" charset="0"/>
              </a:rPr>
            </a:br>
            <a:r>
              <a:rPr lang="fr-FR" sz="2400" b="1" dirty="0" smtClean="0">
                <a:solidFill>
                  <a:srgbClr val="000066"/>
                </a:solidFill>
                <a:latin typeface="Calibri" pitchFamily="34" charset="0"/>
              </a:rPr>
              <a:t>De nombreuses villes offrent le prix de la recharge compris dans celui du ticket de parking.</a:t>
            </a:r>
            <a:endParaRPr lang="fr-FR" sz="2400" b="1" dirty="0">
              <a:solidFill>
                <a:srgbClr val="000066"/>
              </a:solidFill>
              <a:latin typeface="Calibri" pitchFamily="34" charset="0"/>
            </a:endParaRPr>
          </a:p>
        </p:txBody>
      </p:sp>
      <p:pic>
        <p:nvPicPr>
          <p:cNvPr id="11" name="Picture 7" descr="11wf4-2eurob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76256" y="1340768"/>
            <a:ext cx="936104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 descr="C:\Users\Dudu\Desktop\cancel.gif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732240" y="1340768"/>
            <a:ext cx="1080120" cy="939157"/>
          </a:xfrm>
          <a:prstGeom prst="rect">
            <a:avLst/>
          </a:prstGeom>
          <a:noFill/>
        </p:spPr>
      </p:pic>
      <p:sp>
        <p:nvSpPr>
          <p:cNvPr id="14" name="Rectangle 13"/>
          <p:cNvSpPr/>
          <p:nvPr/>
        </p:nvSpPr>
        <p:spPr>
          <a:xfrm>
            <a:off x="1331640" y="5733256"/>
            <a:ext cx="640871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b="1" dirty="0" smtClean="0">
                <a:solidFill>
                  <a:srgbClr val="000066"/>
                </a:solidFill>
                <a:latin typeface="Calibri" pitchFamily="34" charset="0"/>
              </a:rPr>
              <a:t>Lors de l’adhésion à notre association </a:t>
            </a:r>
            <a:r>
              <a:rPr lang="fr-FR" sz="2000" b="1" dirty="0" err="1" smtClean="0">
                <a:solidFill>
                  <a:srgbClr val="000066"/>
                </a:solidFill>
                <a:latin typeface="Calibri" pitchFamily="34" charset="0"/>
              </a:rPr>
              <a:t>Acoze</a:t>
            </a:r>
            <a:r>
              <a:rPr lang="fr-FR" sz="2000" b="1" dirty="0" smtClean="0">
                <a:solidFill>
                  <a:srgbClr val="000066"/>
                </a:solidFill>
                <a:latin typeface="Calibri" pitchFamily="34" charset="0"/>
              </a:rPr>
              <a:t>, nous offrons le </a:t>
            </a:r>
            <a:r>
              <a:rPr lang="fr-FR" sz="2000" b="1" dirty="0" err="1" smtClean="0">
                <a:solidFill>
                  <a:srgbClr val="000066"/>
                </a:solidFill>
                <a:latin typeface="Calibri" pitchFamily="34" charset="0"/>
              </a:rPr>
              <a:t>Pass</a:t>
            </a:r>
            <a:r>
              <a:rPr lang="fr-FR" sz="2000" b="1" dirty="0" smtClean="0">
                <a:solidFill>
                  <a:srgbClr val="000066"/>
                </a:solidFill>
                <a:latin typeface="Calibri" pitchFamily="34" charset="0"/>
              </a:rPr>
              <a:t> </a:t>
            </a:r>
            <a:r>
              <a:rPr lang="fr-FR" sz="2000" b="1" dirty="0" err="1" smtClean="0">
                <a:solidFill>
                  <a:srgbClr val="000066"/>
                </a:solidFill>
                <a:latin typeface="Calibri" pitchFamily="34" charset="0"/>
              </a:rPr>
              <a:t>Freshmile</a:t>
            </a:r>
            <a:r>
              <a:rPr lang="fr-FR" sz="2000" b="1" dirty="0" smtClean="0">
                <a:solidFill>
                  <a:srgbClr val="000066"/>
                </a:solidFill>
                <a:latin typeface="Calibri" pitchFamily="34" charset="0"/>
              </a:rPr>
              <a:t>.</a:t>
            </a:r>
            <a:endParaRPr lang="fr-FR" sz="2000" b="1" dirty="0">
              <a:solidFill>
                <a:srgbClr val="000066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udu\Desktop\acoze\5 bonnes raisons-idees recus-sur-VE\bulles et autres dessins\01-2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87824" y="908720"/>
            <a:ext cx="3191062" cy="3084296"/>
          </a:xfrm>
          <a:prstGeom prst="rect">
            <a:avLst/>
          </a:prstGeom>
          <a:noFill/>
        </p:spPr>
      </p:pic>
      <p:pic>
        <p:nvPicPr>
          <p:cNvPr id="4" name="Picture 2" descr="C:\Users\Dudu\Desktop\Batterie-électrique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15816" y="3861048"/>
            <a:ext cx="3024336" cy="2268252"/>
          </a:xfrm>
          <a:prstGeom prst="rect">
            <a:avLst/>
          </a:prstGeom>
          <a:noFill/>
        </p:spPr>
      </p:pic>
      <p:pic>
        <p:nvPicPr>
          <p:cNvPr id="5" name="Picture 8" descr="C:\Users\Dudu\Desktop\acoze\logo transparent\acoze-log2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28384" y="6381328"/>
            <a:ext cx="1008112" cy="364383"/>
          </a:xfrm>
          <a:prstGeom prst="rect">
            <a:avLst/>
          </a:prstGeom>
          <a:noFill/>
        </p:spPr>
      </p:pic>
      <p:sp>
        <p:nvSpPr>
          <p:cNvPr id="6" name="ZoneTexte 5"/>
          <p:cNvSpPr txBox="1"/>
          <p:nvPr/>
        </p:nvSpPr>
        <p:spPr>
          <a:xfrm>
            <a:off x="3419872" y="1340768"/>
            <a:ext cx="232819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 smtClean="0">
                <a:solidFill>
                  <a:srgbClr val="FFFFCC"/>
                </a:solidFill>
                <a:latin typeface="Calibri" pitchFamily="34" charset="0"/>
                <a:cs typeface="Calibri" pitchFamily="34" charset="0"/>
              </a:rPr>
              <a:t>Batterie de traction</a:t>
            </a:r>
          </a:p>
          <a:p>
            <a:pPr algn="ctr"/>
            <a:r>
              <a:rPr lang="fr-FR" sz="3600" dirty="0" smtClean="0">
                <a:solidFill>
                  <a:srgbClr val="FFFFCC"/>
                </a:solidFill>
                <a:latin typeface="Calibri" pitchFamily="34" charset="0"/>
                <a:cs typeface="Calibri" pitchFamily="34" charset="0"/>
              </a:rPr>
              <a:t>et</a:t>
            </a:r>
          </a:p>
          <a:p>
            <a:pPr algn="ctr"/>
            <a:r>
              <a:rPr lang="fr-FR" sz="3600" dirty="0" smtClean="0">
                <a:solidFill>
                  <a:srgbClr val="FFFFCC"/>
                </a:solidFill>
                <a:latin typeface="Calibri" pitchFamily="34" charset="0"/>
                <a:cs typeface="Calibri" pitchFamily="34" charset="0"/>
              </a:rPr>
              <a:t>autonomie</a:t>
            </a:r>
            <a:endParaRPr lang="fr-FR" sz="3600" dirty="0">
              <a:solidFill>
                <a:srgbClr val="FFFFCC"/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3851920" y="692696"/>
            <a:ext cx="5148064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fr-FR" altLang="ja-JP" sz="2400" b="1" dirty="0" smtClean="0">
                <a:solidFill>
                  <a:srgbClr val="000066"/>
                </a:solidFill>
                <a:latin typeface="+mj-lt"/>
                <a:ea typeface="MS Mincho" pitchFamily="49" charset="-128"/>
                <a:cs typeface="Arial" pitchFamily="34" charset="0"/>
              </a:rPr>
              <a:t>La batterie est garantie </a:t>
            </a:r>
            <a:r>
              <a:rPr lang="fr-FR" altLang="ja-JP" sz="2600" b="1" dirty="0" smtClean="0">
                <a:ln>
                  <a:solidFill>
                    <a:schemeClr val="bg1"/>
                  </a:solidFill>
                </a:ln>
                <a:solidFill>
                  <a:srgbClr val="FF3300"/>
                </a:solidFill>
                <a:latin typeface="+mj-lt"/>
                <a:ea typeface="MS Mincho" pitchFamily="49" charset="-128"/>
                <a:cs typeface="Arial" pitchFamily="34" charset="0"/>
              </a:rPr>
              <a:t>8 ans </a:t>
            </a:r>
            <a:r>
              <a:rPr lang="fr-FR" altLang="ja-JP" sz="2400" b="1" dirty="0" smtClean="0">
                <a:solidFill>
                  <a:srgbClr val="000066"/>
                </a:solidFill>
                <a:latin typeface="+mj-lt"/>
                <a:ea typeface="MS Mincho" pitchFamily="49" charset="-128"/>
                <a:cs typeface="Arial" pitchFamily="34" charset="0"/>
              </a:rPr>
              <a:t>ou </a:t>
            </a:r>
            <a:r>
              <a:rPr lang="fr-FR" altLang="ja-JP" sz="2600" b="1" dirty="0" smtClean="0">
                <a:ln>
                  <a:solidFill>
                    <a:schemeClr val="bg1"/>
                  </a:solidFill>
                </a:ln>
                <a:solidFill>
                  <a:srgbClr val="FF3300"/>
                </a:solidFill>
                <a:latin typeface="+mj-lt"/>
                <a:ea typeface="MS Mincho" pitchFamily="49" charset="-128"/>
                <a:cs typeface="Arial" pitchFamily="34" charset="0"/>
              </a:rPr>
              <a:t>160.000 km</a:t>
            </a:r>
            <a:r>
              <a:rPr lang="fr-FR" altLang="ja-JP" sz="2400" b="1" dirty="0" smtClean="0">
                <a:solidFill>
                  <a:srgbClr val="000066"/>
                </a:solidFill>
                <a:latin typeface="+mj-lt"/>
                <a:ea typeface="MS Mincho" pitchFamily="49" charset="-128"/>
                <a:cs typeface="Arial" pitchFamily="34" charset="0"/>
              </a:rPr>
              <a:t>. </a:t>
            </a:r>
            <a:endParaRPr kumimoji="0" lang="fr-FR" altLang="ja-JP" sz="2400" b="1" i="0" u="none" strike="noStrike" cap="none" normalizeH="0" dirty="0" smtClean="0">
              <a:ln>
                <a:noFill/>
              </a:ln>
              <a:solidFill>
                <a:srgbClr val="000066"/>
              </a:solidFill>
              <a:effectLst/>
              <a:latin typeface="+mj-lt"/>
              <a:ea typeface="MS Mincho" pitchFamily="49" charset="-128"/>
              <a:cs typeface="Arial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851920" y="2420888"/>
            <a:ext cx="51480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fr-FR" altLang="ja-JP" sz="2400" b="1" dirty="0" smtClean="0">
                <a:solidFill>
                  <a:srgbClr val="000066"/>
                </a:solidFill>
                <a:latin typeface="+mn-lt"/>
                <a:ea typeface="MS Mincho" pitchFamily="49" charset="-128"/>
                <a:cs typeface="Arial" pitchFamily="34" charset="0"/>
              </a:rPr>
              <a:t>Sa position basse et son poids assurent une grande </a:t>
            </a:r>
            <a:r>
              <a:rPr lang="fr-FR" altLang="ja-JP" sz="2400" b="1" dirty="0" smtClean="0">
                <a:solidFill>
                  <a:srgbClr val="FF3300"/>
                </a:solidFill>
                <a:latin typeface="+mn-lt"/>
                <a:ea typeface="MS Mincho" pitchFamily="49" charset="-128"/>
                <a:cs typeface="Arial" pitchFamily="34" charset="0"/>
              </a:rPr>
              <a:t>stabilité</a:t>
            </a:r>
            <a:r>
              <a:rPr lang="fr-FR" altLang="ja-JP" sz="2400" b="1" dirty="0" smtClean="0">
                <a:solidFill>
                  <a:srgbClr val="000066"/>
                </a:solidFill>
                <a:latin typeface="+mn-lt"/>
                <a:ea typeface="MS Mincho" pitchFamily="49" charset="-128"/>
                <a:cs typeface="Arial" pitchFamily="34" charset="0"/>
              </a:rPr>
              <a:t> à la voiture.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132856"/>
            <a:ext cx="3432808" cy="1461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 descr="C:\Users\Dudu\Desktop\garanti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332656"/>
            <a:ext cx="1921396" cy="1479475"/>
          </a:xfrm>
          <a:prstGeom prst="rect">
            <a:avLst/>
          </a:prstGeom>
          <a:noFill/>
        </p:spPr>
      </p:pic>
      <p:pic>
        <p:nvPicPr>
          <p:cNvPr id="16" name="Picture 8" descr="C:\Users\Dudu\Desktop\acoze\logo transparent\acoze-log2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28384" y="6381328"/>
            <a:ext cx="1008112" cy="364383"/>
          </a:xfrm>
          <a:prstGeom prst="rect">
            <a:avLst/>
          </a:prstGeom>
          <a:noFill/>
        </p:spPr>
      </p:pic>
      <p:pic>
        <p:nvPicPr>
          <p:cNvPr id="11" name="Picture 4" descr="C:\Users\Dudu\Desktop\04-new-renault-zoe-mars-red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71600" y="4905164"/>
            <a:ext cx="1512168" cy="756084"/>
          </a:xfrm>
          <a:prstGeom prst="rect">
            <a:avLst/>
          </a:prstGeom>
          <a:noFill/>
        </p:spPr>
      </p:pic>
      <p:sp>
        <p:nvSpPr>
          <p:cNvPr id="12" name="Titre 1"/>
          <p:cNvSpPr txBox="1">
            <a:spLocks/>
          </p:cNvSpPr>
          <p:nvPr/>
        </p:nvSpPr>
        <p:spPr bwMode="auto">
          <a:xfrm>
            <a:off x="2411760" y="5157192"/>
            <a:ext cx="1368152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Renault Zoé</a:t>
            </a:r>
            <a:endParaRPr kumimoji="0" lang="fr-FR" b="1" i="0" u="none" strike="noStrike" kern="1200" cap="none" spc="0" normalizeH="0" baseline="0" noProof="0" dirty="0">
              <a:solidFill>
                <a:srgbClr val="FF33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3" name="Titre 1"/>
          <p:cNvSpPr txBox="1">
            <a:spLocks/>
          </p:cNvSpPr>
          <p:nvPr/>
        </p:nvSpPr>
        <p:spPr bwMode="auto">
          <a:xfrm>
            <a:off x="4139952" y="4725144"/>
            <a:ext cx="3960440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0" hangingPunct="0">
              <a:defRPr/>
            </a:pPr>
            <a:r>
              <a:rPr lang="fr-FR" sz="2000" b="1" dirty="0" smtClean="0">
                <a:solidFill>
                  <a:srgbClr val="000066"/>
                </a:solidFill>
                <a:latin typeface="+mn-lt"/>
              </a:rPr>
              <a:t>  </a:t>
            </a:r>
            <a:r>
              <a:rPr lang="fr-FR" sz="2400" b="1" dirty="0" smtClean="0">
                <a:solidFill>
                  <a:srgbClr val="000066"/>
                </a:solidFill>
                <a:latin typeface="+mn-lt"/>
              </a:rPr>
              <a:t>Capacité             </a:t>
            </a:r>
            <a:r>
              <a:rPr lang="fr-FR" sz="2400" b="1" dirty="0" smtClean="0">
                <a:solidFill>
                  <a:srgbClr val="000066"/>
                </a:solidFill>
                <a:latin typeface="+mn-lt"/>
                <a:cs typeface="Calibri" pitchFamily="34" charset="0"/>
              </a:rPr>
              <a:t>Autonomie </a:t>
            </a:r>
            <a:r>
              <a:rPr lang="fr-FR" sz="2400" b="1" dirty="0" smtClean="0">
                <a:solidFill>
                  <a:srgbClr val="000066"/>
                </a:solidFill>
                <a:latin typeface="+mn-lt"/>
              </a:rPr>
              <a:t/>
            </a:r>
            <a:br>
              <a:rPr lang="fr-FR" sz="2400" b="1" dirty="0" smtClean="0">
                <a:solidFill>
                  <a:srgbClr val="000066"/>
                </a:solidFill>
                <a:latin typeface="+mn-lt"/>
              </a:rPr>
            </a:br>
            <a:endParaRPr lang="fr-FR" sz="800" b="1" dirty="0" smtClean="0">
              <a:solidFill>
                <a:srgbClr val="000066"/>
              </a:solidFill>
              <a:latin typeface="+mn-lt"/>
              <a:cs typeface="Calibri" pitchFamily="34" charset="0"/>
            </a:endParaRPr>
          </a:p>
          <a:p>
            <a:pPr eaLnBrk="0" hangingPunct="0">
              <a:defRPr/>
            </a:pPr>
            <a:r>
              <a:rPr lang="fr-FR" sz="2400" b="1" dirty="0" smtClean="0">
                <a:solidFill>
                  <a:srgbClr val="000066"/>
                </a:solidFill>
                <a:latin typeface="+mn-lt"/>
                <a:cs typeface="Calibri" pitchFamily="34" charset="0"/>
              </a:rPr>
              <a:t>   </a:t>
            </a:r>
            <a:r>
              <a:rPr lang="fr-FR" sz="2400" b="1" dirty="0" smtClean="0">
                <a:solidFill>
                  <a:srgbClr val="FF3300"/>
                </a:solidFill>
                <a:latin typeface="+mn-lt"/>
                <a:ea typeface="+mj-ea"/>
                <a:cs typeface="+mj-cs"/>
              </a:rPr>
              <a:t>41</a:t>
            </a:r>
            <a:r>
              <a:rPr lang="fr-FR" sz="2400" b="1" dirty="0" smtClean="0">
                <a:ln>
                  <a:solidFill>
                    <a:schemeClr val="bg1"/>
                  </a:solidFill>
                </a:ln>
                <a:solidFill>
                  <a:srgbClr val="000066"/>
                </a:solidFill>
                <a:latin typeface="+mn-lt"/>
                <a:ea typeface="+mj-ea"/>
                <a:cs typeface="+mj-cs"/>
              </a:rPr>
              <a:t> </a:t>
            </a:r>
            <a:r>
              <a:rPr lang="fr-FR" sz="2400" b="1" dirty="0" smtClean="0">
                <a:solidFill>
                  <a:srgbClr val="000066"/>
                </a:solidFill>
                <a:latin typeface="+mn-lt"/>
                <a:ea typeface="+mj-ea"/>
                <a:cs typeface="+mj-cs"/>
              </a:rPr>
              <a:t>kWh</a:t>
            </a:r>
            <a:r>
              <a:rPr lang="fr-FR" sz="2400" b="1" dirty="0" smtClean="0">
                <a:solidFill>
                  <a:srgbClr val="000066"/>
                </a:solidFill>
                <a:latin typeface="+mn-lt"/>
                <a:cs typeface="Calibri" pitchFamily="34" charset="0"/>
              </a:rPr>
              <a:t>                 </a:t>
            </a:r>
            <a:r>
              <a:rPr lang="fr-FR" sz="2400" b="1" dirty="0" smtClean="0">
                <a:solidFill>
                  <a:srgbClr val="FF3300"/>
                </a:solidFill>
                <a:latin typeface="+mn-lt"/>
                <a:cs typeface="Calibri" pitchFamily="34" charset="0"/>
              </a:rPr>
              <a:t>300</a:t>
            </a:r>
            <a:r>
              <a:rPr lang="fr-FR" sz="2400" b="1" dirty="0" smtClean="0">
                <a:solidFill>
                  <a:srgbClr val="000066"/>
                </a:solidFill>
                <a:latin typeface="+mn-lt"/>
                <a:cs typeface="Calibri" pitchFamily="34" charset="0"/>
              </a:rPr>
              <a:t> km</a:t>
            </a:r>
          </a:p>
          <a:p>
            <a:pPr eaLnBrk="0" hangingPunct="0">
              <a:defRPr/>
            </a:pPr>
            <a:r>
              <a:rPr lang="fr-FR" sz="2400" b="1" dirty="0" smtClean="0">
                <a:solidFill>
                  <a:srgbClr val="000066"/>
                </a:solidFill>
                <a:latin typeface="+mn-lt"/>
                <a:cs typeface="Calibri" pitchFamily="34" charset="0"/>
              </a:rPr>
              <a:t> </a:t>
            </a:r>
          </a:p>
          <a:p>
            <a:pPr eaLnBrk="0" hangingPunct="0">
              <a:defRPr/>
            </a:pPr>
            <a:r>
              <a:rPr lang="fr-FR" sz="2400" b="1" dirty="0" smtClean="0">
                <a:solidFill>
                  <a:srgbClr val="000066"/>
                </a:solidFill>
                <a:latin typeface="+mn-lt"/>
              </a:rPr>
              <a:t> </a:t>
            </a:r>
            <a:r>
              <a:rPr lang="fr-FR" sz="2400" b="1" dirty="0" smtClean="0">
                <a:solidFill>
                  <a:srgbClr val="FF3300"/>
                </a:solidFill>
                <a:latin typeface="+mn-lt"/>
              </a:rPr>
              <a:t>100</a:t>
            </a:r>
            <a:r>
              <a:rPr lang="fr-FR" sz="2400" b="1" dirty="0" smtClean="0">
                <a:solidFill>
                  <a:srgbClr val="000066"/>
                </a:solidFill>
                <a:latin typeface="+mn-lt"/>
              </a:rPr>
              <a:t> kWh                 </a:t>
            </a:r>
            <a:r>
              <a:rPr lang="fr-FR" sz="2400" b="1" dirty="0" smtClean="0">
                <a:solidFill>
                  <a:srgbClr val="FF3300"/>
                </a:solidFill>
                <a:latin typeface="+mn-lt"/>
              </a:rPr>
              <a:t>650</a:t>
            </a:r>
            <a:r>
              <a:rPr lang="fr-FR" sz="2400" b="1" dirty="0" smtClean="0">
                <a:solidFill>
                  <a:srgbClr val="000066"/>
                </a:solidFill>
                <a:latin typeface="+mn-lt"/>
              </a:rPr>
              <a:t> km</a:t>
            </a:r>
            <a:endParaRPr lang="fr-FR" sz="2400" b="1" dirty="0" smtClean="0">
              <a:solidFill>
                <a:srgbClr val="000066"/>
              </a:solidFill>
              <a:latin typeface="+mn-lt"/>
              <a:cs typeface="Calibri" pitchFamily="34" charset="0"/>
            </a:endParaRPr>
          </a:p>
        </p:txBody>
      </p:sp>
      <p:pic>
        <p:nvPicPr>
          <p:cNvPr id="15" name="Picture 2" descr="C:\Users\Dudu\Desktop\Sans titre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96136" y="5661248"/>
            <a:ext cx="381000" cy="247650"/>
          </a:xfrm>
          <a:prstGeom prst="rect">
            <a:avLst/>
          </a:prstGeom>
          <a:noFill/>
        </p:spPr>
      </p:pic>
      <p:sp>
        <p:nvSpPr>
          <p:cNvPr id="17" name="Rectangle 16"/>
          <p:cNvSpPr/>
          <p:nvPr/>
        </p:nvSpPr>
        <p:spPr>
          <a:xfrm rot="20512205">
            <a:off x="3400428" y="4444121"/>
            <a:ext cx="119321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fr-FR" sz="2000" b="1" dirty="0" smtClean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Exemples</a:t>
            </a:r>
          </a:p>
        </p:txBody>
      </p:sp>
      <p:pic>
        <p:nvPicPr>
          <p:cNvPr id="14" name="Picture 6" descr="C:\Users\Dudu\Desktop\model-s-red@2x-png8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1560" y="5805264"/>
            <a:ext cx="1831045" cy="792088"/>
          </a:xfrm>
          <a:prstGeom prst="rect">
            <a:avLst/>
          </a:prstGeom>
          <a:noFill/>
        </p:spPr>
      </p:pic>
      <p:sp>
        <p:nvSpPr>
          <p:cNvPr id="18" name="Titre 1"/>
          <p:cNvSpPr txBox="1">
            <a:spLocks/>
          </p:cNvSpPr>
          <p:nvPr/>
        </p:nvSpPr>
        <p:spPr bwMode="auto">
          <a:xfrm>
            <a:off x="2411760" y="5877272"/>
            <a:ext cx="1512168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Tesla Model S</a:t>
            </a:r>
            <a:endParaRPr kumimoji="0" lang="fr-FR" b="1" i="0" u="none" strike="noStrike" kern="1200" cap="none" spc="0" normalizeH="0" baseline="0" noProof="0" dirty="0">
              <a:ln>
                <a:solidFill>
                  <a:schemeClr val="bg1"/>
                </a:solidFill>
              </a:ln>
              <a:solidFill>
                <a:srgbClr val="FF33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83568" y="3861048"/>
            <a:ext cx="77048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fr-FR" altLang="ja-JP" sz="2400" b="1" dirty="0" smtClean="0">
                <a:solidFill>
                  <a:srgbClr val="000066"/>
                </a:solidFill>
                <a:latin typeface="+mn-lt"/>
                <a:ea typeface="MS Mincho" pitchFamily="49" charset="-128"/>
                <a:cs typeface="Arial" pitchFamily="34" charset="0"/>
              </a:rPr>
              <a:t>La capacité de la batterie détermine </a:t>
            </a:r>
            <a:r>
              <a:rPr lang="fr-FR" altLang="ja-JP" sz="2400" b="1" dirty="0" smtClean="0">
                <a:solidFill>
                  <a:srgbClr val="FF3300"/>
                </a:solidFill>
                <a:latin typeface="+mn-lt"/>
                <a:ea typeface="MS Mincho" pitchFamily="49" charset="-128"/>
                <a:cs typeface="Arial" pitchFamily="34" charset="0"/>
              </a:rPr>
              <a:t>l’autonomie maximale</a:t>
            </a:r>
            <a:r>
              <a:rPr lang="fr-FR" altLang="ja-JP" sz="2400" b="1" dirty="0" smtClean="0">
                <a:solidFill>
                  <a:srgbClr val="000066"/>
                </a:solidFill>
                <a:latin typeface="+mn-lt"/>
                <a:ea typeface="MS Mincho" pitchFamily="49" charset="-128"/>
                <a:cs typeface="Arial" pitchFamily="34" charset="0"/>
              </a:rPr>
              <a:t>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195736" y="4149080"/>
            <a:ext cx="52565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hangingPunct="0">
              <a:defRPr/>
            </a:pPr>
            <a:r>
              <a:rPr lang="fr-FR" sz="2400" b="1" dirty="0" smtClean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En passant de 80 à 130km/h,</a:t>
            </a:r>
          </a:p>
          <a:p>
            <a:pPr lvl="0" eaLnBrk="0" hangingPunct="0">
              <a:defRPr/>
            </a:pPr>
            <a:r>
              <a:rPr lang="fr-FR" sz="2400" b="1" dirty="0" smtClean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on </a:t>
            </a:r>
            <a:r>
              <a:rPr lang="fr-FR" sz="2400" b="1" dirty="0" smtClean="0">
                <a:solidFill>
                  <a:srgbClr val="FF3300"/>
                </a:solidFill>
                <a:latin typeface="Calibri" pitchFamily="34" charset="0"/>
                <a:cs typeface="Calibri" pitchFamily="34" charset="0"/>
              </a:rPr>
              <a:t>triple </a:t>
            </a:r>
            <a:r>
              <a:rPr lang="fr-FR" sz="2400" b="1" dirty="0" smtClean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la consommation d’énergie</a:t>
            </a:r>
          </a:p>
          <a:p>
            <a:pPr lvl="0" eaLnBrk="0" hangingPunct="0">
              <a:defRPr/>
            </a:pPr>
            <a:r>
              <a:rPr lang="fr-FR" sz="2400" b="1" dirty="0" smtClean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et on réduit d’autant l’autonomie.</a:t>
            </a:r>
          </a:p>
        </p:txBody>
      </p:sp>
      <p:pic>
        <p:nvPicPr>
          <p:cNvPr id="2051" name="Picture 3" descr="C:\Users\Dudu\Desktop\France_road_sign_B14_(130).svg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6056" y="1556792"/>
            <a:ext cx="1800000" cy="1800000"/>
          </a:xfrm>
          <a:prstGeom prst="rect">
            <a:avLst/>
          </a:prstGeom>
          <a:noFill/>
        </p:spPr>
      </p:pic>
      <p:pic>
        <p:nvPicPr>
          <p:cNvPr id="9" name="Picture 8" descr="C:\Users\Dudu\Desktop\acoze\logo transparent\acoze-log2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28384" y="6381328"/>
            <a:ext cx="1008112" cy="364383"/>
          </a:xfrm>
          <a:prstGeom prst="rect">
            <a:avLst/>
          </a:prstGeom>
          <a:noFill/>
        </p:spPr>
      </p:pic>
      <p:pic>
        <p:nvPicPr>
          <p:cNvPr id="10" name="Picture 2" descr="C:\Users\Dudu\Desktop\Sans titre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67944" y="2276872"/>
            <a:ext cx="720080" cy="432048"/>
          </a:xfrm>
          <a:prstGeom prst="rect">
            <a:avLst/>
          </a:prstGeom>
          <a:noFill/>
        </p:spPr>
      </p:pic>
      <p:pic>
        <p:nvPicPr>
          <p:cNvPr id="7" name="Picture 3" descr="C:\Users\Dudu\Desktop\80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51720" y="1628800"/>
            <a:ext cx="1806498" cy="1800000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323528" y="3429000"/>
            <a:ext cx="66247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hangingPunct="0">
              <a:defRPr/>
            </a:pPr>
            <a:r>
              <a:rPr lang="fr-FR" b="1" dirty="0" smtClean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Consommation :        10 kWh/100                                   30 kWh/100</a:t>
            </a:r>
          </a:p>
        </p:txBody>
      </p:sp>
      <p:pic>
        <p:nvPicPr>
          <p:cNvPr id="11" name="Picture 4" descr="C:\Users\Dudu\Desktop\kWh2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9552" y="4077072"/>
            <a:ext cx="1224136" cy="1186276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1691680" y="548680"/>
            <a:ext cx="5832648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fr-FR" altLang="ja-JP" sz="2400" b="1" dirty="0" smtClean="0">
                <a:solidFill>
                  <a:srgbClr val="000066"/>
                </a:solidFill>
                <a:latin typeface="+mn-lt"/>
                <a:ea typeface="MS Mincho" pitchFamily="49" charset="-128"/>
                <a:cs typeface="Arial" pitchFamily="34" charset="0"/>
              </a:rPr>
              <a:t>Mais l’autonomie dépend d’autres facteurs.</a:t>
            </a:r>
            <a:br>
              <a:rPr lang="fr-FR" altLang="ja-JP" sz="2400" b="1" dirty="0" smtClean="0">
                <a:solidFill>
                  <a:srgbClr val="000066"/>
                </a:solidFill>
                <a:latin typeface="+mn-lt"/>
                <a:ea typeface="MS Mincho" pitchFamily="49" charset="-128"/>
                <a:cs typeface="Arial" pitchFamily="34" charset="0"/>
              </a:rPr>
            </a:br>
            <a:r>
              <a:rPr lang="fr-FR" altLang="ja-JP" sz="2400" b="1" dirty="0" smtClean="0">
                <a:solidFill>
                  <a:srgbClr val="000066"/>
                </a:solidFill>
                <a:latin typeface="+mn-lt"/>
                <a:ea typeface="MS Mincho" pitchFamily="49" charset="-128"/>
                <a:cs typeface="Arial" pitchFamily="34" charset="0"/>
              </a:rPr>
              <a:t>En premier lieu, la </a:t>
            </a:r>
            <a:r>
              <a:rPr lang="fr-FR" altLang="ja-JP" sz="2700" b="1" dirty="0" smtClean="0">
                <a:ln>
                  <a:solidFill>
                    <a:schemeClr val="bg1"/>
                  </a:solidFill>
                </a:ln>
                <a:solidFill>
                  <a:srgbClr val="FF3300"/>
                </a:solidFill>
                <a:latin typeface="+mn-lt"/>
                <a:ea typeface="MS Mincho" pitchFamily="49" charset="-128"/>
                <a:cs typeface="Arial" pitchFamily="34" charset="0"/>
              </a:rPr>
              <a:t>vitesse</a:t>
            </a:r>
            <a:r>
              <a:rPr lang="fr-FR" altLang="ja-JP" sz="2400" b="1" dirty="0" smtClean="0">
                <a:solidFill>
                  <a:srgbClr val="000066"/>
                </a:solidFill>
                <a:latin typeface="+mn-lt"/>
                <a:ea typeface="MS Mincho" pitchFamily="49" charset="-128"/>
                <a:cs typeface="Arial" pitchFamily="34" charset="0"/>
              </a:rPr>
              <a:t>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475656" y="5733256"/>
            <a:ext cx="74888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fr-FR" altLang="ja-JP" sz="2400" b="1" dirty="0" smtClean="0">
                <a:solidFill>
                  <a:srgbClr val="000066"/>
                </a:solidFill>
                <a:latin typeface="+mn-lt"/>
                <a:ea typeface="MS Mincho" pitchFamily="49" charset="-128"/>
                <a:cs typeface="Arial" pitchFamily="34" charset="0"/>
              </a:rPr>
              <a:t>Et, comme on l’a vu, le </a:t>
            </a:r>
            <a:r>
              <a:rPr lang="fr-FR" altLang="ja-JP" sz="2400" b="1" dirty="0" smtClean="0">
                <a:solidFill>
                  <a:srgbClr val="FF3300"/>
                </a:solidFill>
                <a:latin typeface="+mn-lt"/>
                <a:ea typeface="MS Mincho" pitchFamily="49" charset="-128"/>
                <a:cs typeface="Arial" pitchFamily="34" charset="0"/>
              </a:rPr>
              <a:t>chauffage</a:t>
            </a:r>
            <a:r>
              <a:rPr lang="fr-FR" altLang="ja-JP" sz="2400" b="1" dirty="0" smtClean="0">
                <a:solidFill>
                  <a:srgbClr val="000066"/>
                </a:solidFill>
                <a:latin typeface="+mn-lt"/>
                <a:ea typeface="MS Mincho" pitchFamily="49" charset="-128"/>
                <a:cs typeface="Arial" pitchFamily="34" charset="0"/>
              </a:rPr>
              <a:t> de l’habitacle en hiver</a:t>
            </a:r>
          </a:p>
          <a:p>
            <a:pPr lvl="0"/>
            <a:r>
              <a:rPr lang="fr-FR" altLang="ja-JP" sz="2400" b="1" dirty="0" smtClean="0">
                <a:solidFill>
                  <a:srgbClr val="000066"/>
                </a:solidFill>
                <a:latin typeface="+mn-lt"/>
                <a:ea typeface="MS Mincho" pitchFamily="49" charset="-128"/>
                <a:cs typeface="Arial" pitchFamily="34" charset="0"/>
              </a:rPr>
              <a:t>Impacte aussi cette autonomie.</a:t>
            </a:r>
          </a:p>
        </p:txBody>
      </p:sp>
      <p:pic>
        <p:nvPicPr>
          <p:cNvPr id="14" name="Picture 2" descr="C:\Users\Dudu\Desktop\52532.g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3568" y="5733256"/>
            <a:ext cx="727200" cy="727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3" descr="image035(1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43213" y="549275"/>
            <a:ext cx="1441450" cy="144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4" name="WordArt 5"/>
          <p:cNvSpPr>
            <a:spLocks noChangeArrowheads="1" noChangeShapeType="1" noTextEdit="1"/>
          </p:cNvSpPr>
          <p:nvPr/>
        </p:nvSpPr>
        <p:spPr bwMode="auto">
          <a:xfrm>
            <a:off x="1835150" y="2205038"/>
            <a:ext cx="5761038" cy="13684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fr-FR" sz="3600" kern="10">
                <a:ln w="9525">
                  <a:solidFill>
                    <a:srgbClr val="000054"/>
                  </a:solidFill>
                  <a:round/>
                  <a:headEnd/>
                  <a:tailEnd/>
                </a:ln>
                <a:solidFill>
                  <a:srgbClr val="000054"/>
                </a:solidFill>
                <a:latin typeface="Arial"/>
                <a:cs typeface="Arial"/>
              </a:rPr>
              <a:t>Bon usage des</a:t>
            </a:r>
          </a:p>
          <a:p>
            <a:pPr algn="ctr"/>
            <a:r>
              <a:rPr lang="fr-FR" sz="3600" kern="10">
                <a:ln w="9525">
                  <a:solidFill>
                    <a:srgbClr val="000054"/>
                  </a:solidFill>
                  <a:round/>
                  <a:headEnd/>
                  <a:tailEnd/>
                </a:ln>
                <a:solidFill>
                  <a:srgbClr val="000054"/>
                </a:solidFill>
                <a:latin typeface="Arial"/>
                <a:cs typeface="Arial"/>
              </a:rPr>
              <a:t>Bornes Publiques de Recharge</a:t>
            </a:r>
          </a:p>
        </p:txBody>
      </p:sp>
      <p:sp>
        <p:nvSpPr>
          <p:cNvPr id="44035" name="WordArt 6"/>
          <p:cNvSpPr>
            <a:spLocks noChangeArrowheads="1" noChangeShapeType="1" noTextEdit="1"/>
          </p:cNvSpPr>
          <p:nvPr/>
        </p:nvSpPr>
        <p:spPr bwMode="auto">
          <a:xfrm>
            <a:off x="2700338" y="4005263"/>
            <a:ext cx="720725" cy="12239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fr-FR" sz="3600" kern="10" dirty="0">
                <a:ln w="0">
                  <a:noFill/>
                  <a:round/>
                  <a:headEnd/>
                  <a:tailEnd/>
                </a:ln>
                <a:solidFill>
                  <a:srgbClr val="FF3300"/>
                </a:solidFill>
                <a:latin typeface="Arial"/>
                <a:cs typeface="Arial"/>
              </a:rPr>
              <a:t>5</a:t>
            </a:r>
          </a:p>
        </p:txBody>
      </p:sp>
      <p:sp>
        <p:nvSpPr>
          <p:cNvPr id="44036" name="WordArt 7"/>
          <p:cNvSpPr>
            <a:spLocks noChangeArrowheads="1" noChangeShapeType="1" noTextEdit="1"/>
          </p:cNvSpPr>
          <p:nvPr/>
        </p:nvSpPr>
        <p:spPr bwMode="auto">
          <a:xfrm>
            <a:off x="2771800" y="5445224"/>
            <a:ext cx="3887787" cy="7207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fr-FR" sz="3600" b="1" kern="10" dirty="0">
                <a:ln w="3175">
                  <a:noFill/>
                  <a:round/>
                  <a:headEnd/>
                  <a:tailEnd/>
                </a:ln>
                <a:solidFill>
                  <a:srgbClr val="FF3300"/>
                </a:solidFill>
                <a:latin typeface="Arial"/>
                <a:cs typeface="Arial"/>
              </a:rPr>
              <a:t>l'électromobiliste</a:t>
            </a:r>
          </a:p>
          <a:p>
            <a:pPr algn="ctr"/>
            <a:r>
              <a:rPr lang="fr-FR" sz="3600" b="1" kern="10" dirty="0">
                <a:ln w="3175">
                  <a:noFill/>
                  <a:round/>
                  <a:headEnd/>
                  <a:tailEnd/>
                </a:ln>
                <a:solidFill>
                  <a:srgbClr val="FF3300"/>
                </a:solidFill>
                <a:latin typeface="Arial"/>
                <a:cs typeface="Arial"/>
              </a:rPr>
              <a:t>courtois</a:t>
            </a:r>
          </a:p>
        </p:txBody>
      </p:sp>
      <p:sp>
        <p:nvSpPr>
          <p:cNvPr id="44037" name="WordArt 8"/>
          <p:cNvSpPr>
            <a:spLocks noChangeArrowheads="1" noChangeShapeType="1" noTextEdit="1"/>
          </p:cNvSpPr>
          <p:nvPr/>
        </p:nvSpPr>
        <p:spPr bwMode="auto">
          <a:xfrm>
            <a:off x="3563938" y="3860800"/>
            <a:ext cx="2951162" cy="14414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fr-FR" sz="3600" b="1" kern="10" dirty="0">
                <a:ln w="3175">
                  <a:noFill/>
                  <a:round/>
                  <a:headEnd/>
                  <a:tailEnd/>
                </a:ln>
                <a:solidFill>
                  <a:srgbClr val="FF3300"/>
                </a:solidFill>
                <a:latin typeface="Arial"/>
                <a:cs typeface="Arial"/>
              </a:rPr>
              <a:t>Les  </a:t>
            </a:r>
          </a:p>
          <a:p>
            <a:pPr algn="ctr"/>
            <a:r>
              <a:rPr lang="fr-FR" sz="3600" b="1" kern="10" dirty="0">
                <a:ln w="3175">
                  <a:noFill/>
                  <a:round/>
                  <a:headEnd/>
                  <a:tailEnd/>
                </a:ln>
                <a:solidFill>
                  <a:srgbClr val="FF3300"/>
                </a:solidFill>
                <a:latin typeface="Arial"/>
                <a:cs typeface="Arial"/>
              </a:rPr>
              <a:t>commandements</a:t>
            </a:r>
          </a:p>
          <a:p>
            <a:pPr algn="ctr"/>
            <a:r>
              <a:rPr lang="fr-FR" sz="3600" b="1" kern="10" dirty="0">
                <a:ln w="3175">
                  <a:noFill/>
                  <a:round/>
                  <a:headEnd/>
                  <a:tailEnd/>
                </a:ln>
                <a:solidFill>
                  <a:srgbClr val="FF3300"/>
                </a:solidFill>
                <a:latin typeface="Arial"/>
                <a:cs typeface="Arial"/>
              </a:rPr>
              <a:t>de  </a:t>
            </a:r>
          </a:p>
        </p:txBody>
      </p:sp>
      <p:pic>
        <p:nvPicPr>
          <p:cNvPr id="44038" name="Picture 8" descr="Sans titr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3" y="620713"/>
            <a:ext cx="1800225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8" descr="C:\Users\Dudu\Desktop\acoze\logo transparent\acoze-log2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28384" y="6381328"/>
            <a:ext cx="1008112" cy="36438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12" descr="bmw_corri_door-640x42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3968" y="2060848"/>
            <a:ext cx="4253945" cy="2833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58" name="Picture 8" descr="panneau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764704"/>
            <a:ext cx="2892425" cy="381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ZoneTexte 3"/>
          <p:cNvSpPr txBox="1"/>
          <p:nvPr/>
        </p:nvSpPr>
        <p:spPr>
          <a:xfrm>
            <a:off x="1403648" y="5085184"/>
            <a:ext cx="64807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Deux choses importantes sont à retenir:</a:t>
            </a:r>
          </a:p>
          <a:p>
            <a:r>
              <a:rPr lang="fr-FR" sz="2400" b="1" dirty="0" smtClean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    - le stationnement est </a:t>
            </a:r>
            <a:r>
              <a:rPr lang="fr-FR" sz="2400" b="1" dirty="0" smtClean="0">
                <a:solidFill>
                  <a:srgbClr val="FF3300"/>
                </a:solidFill>
                <a:latin typeface="Calibri" pitchFamily="34" charset="0"/>
                <a:cs typeface="Calibri" pitchFamily="34" charset="0"/>
              </a:rPr>
              <a:t>INTERDIT </a:t>
            </a:r>
            <a:r>
              <a:rPr lang="fr-FR" sz="2400" b="1" dirty="0" smtClean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pour TOUS</a:t>
            </a:r>
          </a:p>
          <a:p>
            <a:r>
              <a:rPr lang="fr-FR" sz="2400" b="1" dirty="0" smtClean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    - SAUF si la voiture est </a:t>
            </a:r>
            <a:r>
              <a:rPr lang="fr-FR" sz="2400" b="1" dirty="0" smtClean="0">
                <a:solidFill>
                  <a:srgbClr val="FF3300"/>
                </a:solidFill>
                <a:latin typeface="Calibri" pitchFamily="34" charset="0"/>
                <a:cs typeface="Calibri" pitchFamily="34" charset="0"/>
              </a:rPr>
              <a:t>EN COURS DE RECHARGE</a:t>
            </a:r>
            <a:endParaRPr lang="fr-FR" sz="2400" b="1" dirty="0">
              <a:solidFill>
                <a:srgbClr val="000066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5" name="Picture 8" descr="C:\Users\Dudu\Desktop\acoze\logo transparent\acoze-log2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28384" y="6381328"/>
            <a:ext cx="1008112" cy="364383"/>
          </a:xfrm>
          <a:prstGeom prst="rect">
            <a:avLst/>
          </a:prstGeom>
          <a:noFill/>
        </p:spPr>
      </p:pic>
      <p:pic>
        <p:nvPicPr>
          <p:cNvPr id="6" name="Picture 3" descr="C:\Users\Dudu\Desktop\p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27984" y="404664"/>
            <a:ext cx="3888432" cy="13887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ZoneTexte 4"/>
          <p:cNvSpPr txBox="1">
            <a:spLocks noChangeArrowheads="1"/>
          </p:cNvSpPr>
          <p:nvPr/>
        </p:nvSpPr>
        <p:spPr bwMode="auto">
          <a:xfrm>
            <a:off x="5508625" y="404813"/>
            <a:ext cx="316706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/>
            <a:r>
              <a:rPr lang="fr-FR" sz="2400" b="1">
                <a:solidFill>
                  <a:srgbClr val="002060"/>
                </a:solidFill>
                <a:latin typeface="Verdana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lang="fr-FR" sz="3200" b="1"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46082" name="Rectangle 5"/>
          <p:cNvSpPr>
            <a:spLocks noChangeArrowheads="1"/>
          </p:cNvSpPr>
          <p:nvPr/>
        </p:nvSpPr>
        <p:spPr bwMode="auto">
          <a:xfrm>
            <a:off x="468313" y="3068638"/>
            <a:ext cx="8207375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fr-FR" sz="2400" b="1" dirty="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Une place de recharge n'est pas une place de stationnement. </a:t>
            </a:r>
            <a:endParaRPr lang="fr-FR" sz="1000" b="1" dirty="0">
              <a:solidFill>
                <a:srgbClr val="000066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algn="just"/>
            <a:endParaRPr lang="fr-FR" sz="1000" b="1" dirty="0">
              <a:solidFill>
                <a:srgbClr val="000066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algn="just"/>
            <a:r>
              <a:rPr lang="fr-FR" sz="2400" b="1" dirty="0" smtClean="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L’emplacement </a:t>
            </a:r>
            <a:r>
              <a:rPr lang="fr-FR" sz="2400" b="1" dirty="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devant une pompe à </a:t>
            </a:r>
            <a:r>
              <a:rPr lang="fr-FR" sz="2400" b="1" dirty="0" smtClean="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essence, non plus.</a:t>
            </a:r>
          </a:p>
          <a:p>
            <a:pPr algn="just" eaLnBrk="0" hangingPunct="0"/>
            <a:endParaRPr lang="fr-FR" sz="1000" b="1" dirty="0" smtClean="0">
              <a:solidFill>
                <a:srgbClr val="00206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algn="just" eaLnBrk="0" hangingPunct="0"/>
            <a:endParaRPr lang="fr-FR" sz="1000" b="1" dirty="0">
              <a:solidFill>
                <a:srgbClr val="00206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algn="just" eaLnBrk="0" hangingPunct="0"/>
            <a:r>
              <a:rPr lang="fr-FR" sz="2400" b="1" dirty="0">
                <a:solidFill>
                  <a:srgbClr val="FF33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En cas de non respect, je m’expose à une contravention de 35 € et une mise en fourrière de mon véhicule. </a:t>
            </a:r>
            <a:endParaRPr lang="fr-FR" sz="1000" b="1" dirty="0">
              <a:solidFill>
                <a:srgbClr val="FF330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algn="just" eaLnBrk="0" hangingPunct="0"/>
            <a:endParaRPr lang="fr-FR" sz="1000" b="1" dirty="0">
              <a:solidFill>
                <a:srgbClr val="FF330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algn="just" eaLnBrk="0" hangingPunct="0"/>
            <a:r>
              <a:rPr lang="fr-FR" sz="2400" b="1" dirty="0">
                <a:solidFill>
                  <a:srgbClr val="FF33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Article R417-10 du code de la route</a:t>
            </a:r>
          </a:p>
        </p:txBody>
      </p:sp>
      <p:pic>
        <p:nvPicPr>
          <p:cNvPr id="46083" name="Picture 5" descr="03"/>
          <p:cNvPicPr preferRelativeResize="0"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07904" y="404664"/>
            <a:ext cx="4103688" cy="259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4" name="WordArt 6"/>
          <p:cNvSpPr>
            <a:spLocks noChangeArrowheads="1" noChangeShapeType="1" noTextEdit="1"/>
          </p:cNvSpPr>
          <p:nvPr/>
        </p:nvSpPr>
        <p:spPr bwMode="auto">
          <a:xfrm>
            <a:off x="4211960" y="836712"/>
            <a:ext cx="3097212" cy="17287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fr-FR" sz="3600" kern="10" dirty="0">
                <a:ln w="3175">
                  <a:noFill/>
                  <a:round/>
                  <a:headEnd/>
                  <a:tailEnd/>
                </a:ln>
                <a:solidFill>
                  <a:srgbClr val="FFFFFF"/>
                </a:solidFill>
                <a:latin typeface="Arial"/>
                <a:cs typeface="Arial"/>
              </a:rPr>
              <a:t>Je ne me gare pas</a:t>
            </a:r>
          </a:p>
          <a:p>
            <a:pPr algn="ctr"/>
            <a:r>
              <a:rPr lang="fr-FR" sz="3600" kern="10" dirty="0">
                <a:ln w="3175">
                  <a:noFill/>
                  <a:round/>
                  <a:headEnd/>
                  <a:tailEnd/>
                </a:ln>
                <a:solidFill>
                  <a:srgbClr val="FFFFFF"/>
                </a:solidFill>
                <a:latin typeface="Arial"/>
                <a:cs typeface="Arial"/>
              </a:rPr>
              <a:t>sur une place réservée</a:t>
            </a:r>
          </a:p>
          <a:p>
            <a:pPr algn="ctr"/>
            <a:r>
              <a:rPr lang="fr-FR" sz="3600" kern="10" dirty="0">
                <a:ln w="3175">
                  <a:noFill/>
                  <a:round/>
                  <a:headEnd/>
                  <a:tailEnd/>
                </a:ln>
                <a:solidFill>
                  <a:srgbClr val="FFFFFF"/>
                </a:solidFill>
                <a:latin typeface="Arial"/>
                <a:cs typeface="Arial"/>
              </a:rPr>
              <a:t>à la recharge</a:t>
            </a:r>
          </a:p>
          <a:p>
            <a:pPr algn="ctr"/>
            <a:r>
              <a:rPr lang="fr-FR" sz="3600" kern="10" dirty="0">
                <a:ln w="3175">
                  <a:noFill/>
                  <a:round/>
                  <a:headEnd/>
                  <a:tailEnd/>
                </a:ln>
                <a:solidFill>
                  <a:srgbClr val="FFFFFF"/>
                </a:solidFill>
                <a:latin typeface="Arial"/>
                <a:cs typeface="Arial"/>
              </a:rPr>
              <a:t>si je ne charge pas</a:t>
            </a:r>
          </a:p>
        </p:txBody>
      </p:sp>
      <p:sp>
        <p:nvSpPr>
          <p:cNvPr id="46085" name="Text Box 7"/>
          <p:cNvSpPr txBox="1">
            <a:spLocks noChangeArrowheads="1"/>
          </p:cNvSpPr>
          <p:nvPr/>
        </p:nvSpPr>
        <p:spPr bwMode="auto">
          <a:xfrm>
            <a:off x="107504" y="980728"/>
            <a:ext cx="3344057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fr-FR" sz="3600" b="1" dirty="0">
                <a:solidFill>
                  <a:srgbClr val="000066"/>
                </a:solidFill>
                <a:latin typeface="Calibri" pitchFamily="34" charset="0"/>
              </a:rPr>
              <a:t>1</a:t>
            </a:r>
            <a:r>
              <a:rPr lang="fr-FR" sz="3600" b="1" baseline="30000" dirty="0">
                <a:solidFill>
                  <a:srgbClr val="000066"/>
                </a:solidFill>
                <a:latin typeface="Calibri" pitchFamily="34" charset="0"/>
              </a:rPr>
              <a:t>er</a:t>
            </a:r>
            <a:endParaRPr lang="fr-FR" sz="3600" b="1" dirty="0">
              <a:solidFill>
                <a:srgbClr val="000066"/>
              </a:solidFill>
              <a:latin typeface="Calibri" pitchFamily="34" charset="0"/>
            </a:endParaRPr>
          </a:p>
          <a:p>
            <a:pPr algn="ctr"/>
            <a:r>
              <a:rPr lang="fr-FR" sz="3600" b="1" dirty="0">
                <a:solidFill>
                  <a:srgbClr val="000066"/>
                </a:solidFill>
                <a:latin typeface="Calibri" pitchFamily="34" charset="0"/>
              </a:rPr>
              <a:t>commandement</a:t>
            </a:r>
          </a:p>
        </p:txBody>
      </p:sp>
      <p:pic>
        <p:nvPicPr>
          <p:cNvPr id="46086" name="Picture 8" descr="fourrier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2160" y="5301208"/>
            <a:ext cx="2447925" cy="1096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8" descr="C:\Users\Dudu\Desktop\acoze\logo transparent\acoze-log2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28384" y="6381328"/>
            <a:ext cx="1008112" cy="36438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ZoneTexte 4"/>
          <p:cNvSpPr txBox="1">
            <a:spLocks noChangeArrowheads="1"/>
          </p:cNvSpPr>
          <p:nvPr/>
        </p:nvSpPr>
        <p:spPr bwMode="auto">
          <a:xfrm>
            <a:off x="5508625" y="404813"/>
            <a:ext cx="316706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/>
            <a:r>
              <a:rPr lang="fr-FR" sz="2400" b="1">
                <a:solidFill>
                  <a:srgbClr val="002060"/>
                </a:solidFill>
                <a:latin typeface="Verdana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lang="fr-FR" sz="3200" b="1"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47106" name="Rectangle 4"/>
          <p:cNvSpPr>
            <a:spLocks noChangeArrowheads="1"/>
          </p:cNvSpPr>
          <p:nvPr/>
        </p:nvSpPr>
        <p:spPr bwMode="auto">
          <a:xfrm>
            <a:off x="539552" y="3244334"/>
            <a:ext cx="8064896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fr-FR" sz="2400" b="1" dirty="0">
                <a:solidFill>
                  <a:srgbClr val="000066"/>
                </a:solidFill>
                <a:latin typeface="Calibri" pitchFamily="34" charset="0"/>
              </a:rPr>
              <a:t>Quand </a:t>
            </a:r>
            <a:r>
              <a:rPr lang="fr-FR" sz="2400" b="1" dirty="0" smtClean="0">
                <a:solidFill>
                  <a:srgbClr val="000066"/>
                </a:solidFill>
                <a:latin typeface="Calibri" pitchFamily="34" charset="0"/>
              </a:rPr>
              <a:t>la </a:t>
            </a:r>
            <a:r>
              <a:rPr lang="fr-FR" sz="2400" b="1" dirty="0">
                <a:solidFill>
                  <a:srgbClr val="000066"/>
                </a:solidFill>
                <a:latin typeface="Calibri" pitchFamily="34" charset="0"/>
              </a:rPr>
              <a:t>charge est terminée, je ne laisse pas mon véhicule, même branché, sur la place de recharge.</a:t>
            </a:r>
          </a:p>
          <a:p>
            <a:pPr algn="just"/>
            <a:endParaRPr lang="fr-FR" sz="1000" b="1" dirty="0">
              <a:solidFill>
                <a:srgbClr val="002060"/>
              </a:solidFill>
              <a:latin typeface="Calibri" pitchFamily="34" charset="0"/>
            </a:endParaRPr>
          </a:p>
          <a:p>
            <a:pPr algn="just"/>
            <a:endParaRPr lang="fr-FR" sz="1000" b="1" dirty="0">
              <a:solidFill>
                <a:srgbClr val="002060"/>
              </a:solidFill>
              <a:latin typeface="Calibri" pitchFamily="34" charset="0"/>
            </a:endParaRPr>
          </a:p>
          <a:p>
            <a:pPr algn="just"/>
            <a:endParaRPr lang="fr-FR" sz="1000" b="1" dirty="0">
              <a:solidFill>
                <a:srgbClr val="002060"/>
              </a:solidFill>
              <a:latin typeface="Calibri" pitchFamily="34" charset="0"/>
            </a:endParaRPr>
          </a:p>
          <a:p>
            <a:r>
              <a:rPr lang="fr-FR" sz="2400" b="1" dirty="0" smtClean="0">
                <a:solidFill>
                  <a:srgbClr val="FF3300"/>
                </a:solidFill>
                <a:latin typeface="Calibri" pitchFamily="34" charset="0"/>
              </a:rPr>
              <a:t>« Je fais le plein et je m’en vais,</a:t>
            </a:r>
            <a:br>
              <a:rPr lang="fr-FR" sz="2400" b="1" dirty="0" smtClean="0">
                <a:solidFill>
                  <a:srgbClr val="FF3300"/>
                </a:solidFill>
                <a:latin typeface="Calibri" pitchFamily="34" charset="0"/>
              </a:rPr>
            </a:br>
            <a:r>
              <a:rPr lang="fr-FR" sz="2400" b="1" dirty="0" smtClean="0">
                <a:solidFill>
                  <a:srgbClr val="FF3300"/>
                </a:solidFill>
                <a:latin typeface="Calibri" pitchFamily="34" charset="0"/>
              </a:rPr>
              <a:t>pour laisser la place aux autres »</a:t>
            </a:r>
            <a:endParaRPr lang="fr-FR" sz="2400" b="1" dirty="0">
              <a:solidFill>
                <a:srgbClr val="FF3300"/>
              </a:solidFill>
              <a:latin typeface="Verdana" pitchFamily="34" charset="0"/>
            </a:endParaRPr>
          </a:p>
        </p:txBody>
      </p:sp>
      <p:pic>
        <p:nvPicPr>
          <p:cNvPr id="47107" name="Picture 5" descr="01"/>
          <p:cNvPicPr preferRelativeResize="0"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79913" y="260648"/>
            <a:ext cx="4104456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08" name="WordArt 6"/>
          <p:cNvSpPr>
            <a:spLocks noChangeArrowheads="1" noChangeShapeType="1" noTextEdit="1"/>
          </p:cNvSpPr>
          <p:nvPr/>
        </p:nvSpPr>
        <p:spPr bwMode="auto">
          <a:xfrm>
            <a:off x="4211961" y="908720"/>
            <a:ext cx="3168352" cy="158417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fr-FR" sz="3600" kern="10" dirty="0">
                <a:ln w="3175">
                  <a:noFill/>
                  <a:round/>
                  <a:headEnd/>
                  <a:tailEnd/>
                </a:ln>
                <a:solidFill>
                  <a:srgbClr val="FFFFFF"/>
                </a:solidFill>
                <a:latin typeface="Arial"/>
                <a:cs typeface="Arial"/>
              </a:rPr>
              <a:t>Je reviens débrancher</a:t>
            </a:r>
          </a:p>
          <a:p>
            <a:pPr algn="ctr"/>
            <a:r>
              <a:rPr lang="fr-FR" sz="3600" kern="10" dirty="0">
                <a:ln w="3175">
                  <a:noFill/>
                  <a:round/>
                  <a:headEnd/>
                  <a:tailEnd/>
                </a:ln>
                <a:solidFill>
                  <a:srgbClr val="FFFFFF"/>
                </a:solidFill>
                <a:latin typeface="Arial"/>
                <a:cs typeface="Arial"/>
              </a:rPr>
              <a:t>et déplacer mon véhicule</a:t>
            </a:r>
          </a:p>
          <a:p>
            <a:pPr algn="ctr"/>
            <a:r>
              <a:rPr lang="fr-FR" sz="3600" kern="10" dirty="0">
                <a:ln w="3175">
                  <a:noFill/>
                  <a:round/>
                  <a:headEnd/>
                  <a:tailEnd/>
                </a:ln>
                <a:solidFill>
                  <a:srgbClr val="FFFFFF"/>
                </a:solidFill>
                <a:latin typeface="Arial"/>
                <a:cs typeface="Arial"/>
              </a:rPr>
              <a:t>dès la fin de charge</a:t>
            </a: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107504" y="980728"/>
            <a:ext cx="3344056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fr-FR" sz="3600" b="1" dirty="0">
                <a:solidFill>
                  <a:srgbClr val="000066"/>
                </a:solidFill>
                <a:latin typeface="Calibri" pitchFamily="34" charset="0"/>
              </a:rPr>
              <a:t>2</a:t>
            </a:r>
            <a:r>
              <a:rPr lang="fr-FR" sz="3600" b="1" baseline="30000" dirty="0">
                <a:solidFill>
                  <a:srgbClr val="000066"/>
                </a:solidFill>
                <a:latin typeface="Calibri" pitchFamily="34" charset="0"/>
              </a:rPr>
              <a:t>ème</a:t>
            </a:r>
            <a:endParaRPr lang="fr-FR" sz="3600" b="1" dirty="0">
              <a:solidFill>
                <a:srgbClr val="000066"/>
              </a:solidFill>
              <a:latin typeface="Calibri" pitchFamily="34" charset="0"/>
            </a:endParaRPr>
          </a:p>
          <a:p>
            <a:pPr algn="ctr"/>
            <a:r>
              <a:rPr lang="fr-FR" sz="3600" b="1" dirty="0">
                <a:solidFill>
                  <a:srgbClr val="000066"/>
                </a:solidFill>
                <a:latin typeface="Calibri" pitchFamily="34" charset="0"/>
              </a:rPr>
              <a:t>commandement</a:t>
            </a:r>
          </a:p>
        </p:txBody>
      </p:sp>
      <p:pic>
        <p:nvPicPr>
          <p:cNvPr id="1026" name="Picture 2" descr="C:\Users\Dudu\Desktop\placeV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4293096"/>
            <a:ext cx="3384376" cy="1873669"/>
          </a:xfrm>
          <a:prstGeom prst="rect">
            <a:avLst/>
          </a:prstGeom>
          <a:noFill/>
        </p:spPr>
      </p:pic>
      <p:pic>
        <p:nvPicPr>
          <p:cNvPr id="8" name="Picture 8" descr="C:\Users\Dudu\Desktop\acoze\logo transparent\acoze-log2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28384" y="6381328"/>
            <a:ext cx="1008112" cy="36438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ZoneTexte 4"/>
          <p:cNvSpPr txBox="1">
            <a:spLocks noChangeArrowheads="1"/>
          </p:cNvSpPr>
          <p:nvPr/>
        </p:nvSpPr>
        <p:spPr bwMode="auto">
          <a:xfrm>
            <a:off x="5508625" y="404813"/>
            <a:ext cx="316706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/>
            <a:r>
              <a:rPr lang="fr-FR" sz="2400" b="1">
                <a:solidFill>
                  <a:srgbClr val="002060"/>
                </a:solidFill>
                <a:latin typeface="Verdana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lang="fr-FR" sz="3200" b="1"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48130" name="Rectangle 5"/>
          <p:cNvSpPr>
            <a:spLocks noChangeArrowheads="1"/>
          </p:cNvSpPr>
          <p:nvPr/>
        </p:nvSpPr>
        <p:spPr bwMode="auto">
          <a:xfrm>
            <a:off x="1043608" y="3429000"/>
            <a:ext cx="4680520" cy="17235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FR" sz="2400" b="1" dirty="0" smtClean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Le </a:t>
            </a:r>
            <a:r>
              <a:rPr lang="fr-FR" sz="2400" b="1" dirty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conducteur suivant </a:t>
            </a:r>
            <a:r>
              <a:rPr lang="fr-FR" sz="2400" b="1" dirty="0" smtClean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saura dans </a:t>
            </a:r>
            <a:r>
              <a:rPr lang="fr-FR" sz="2400" b="1" dirty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combien de temps la </a:t>
            </a:r>
            <a:r>
              <a:rPr lang="fr-FR" sz="2400" b="1" dirty="0" smtClean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borne sera </a:t>
            </a:r>
            <a:r>
              <a:rPr lang="fr-FR" sz="2400" b="1" dirty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disponible.</a:t>
            </a:r>
            <a:endParaRPr lang="fr-FR" sz="1000" b="1" dirty="0">
              <a:solidFill>
                <a:srgbClr val="000066"/>
              </a:solidFill>
              <a:latin typeface="Calibri" pitchFamily="34" charset="0"/>
              <a:cs typeface="Calibri" pitchFamily="34" charset="0"/>
            </a:endParaRPr>
          </a:p>
          <a:p>
            <a:endParaRPr lang="fr-FR" sz="1000" b="1" dirty="0">
              <a:solidFill>
                <a:srgbClr val="00B050"/>
              </a:solidFill>
              <a:latin typeface="Calibri" pitchFamily="34" charset="0"/>
              <a:cs typeface="Calibri" pitchFamily="34" charset="0"/>
            </a:endParaRPr>
          </a:p>
          <a:p>
            <a:r>
              <a:rPr lang="fr-FR" sz="2400" b="1" dirty="0">
                <a:solidFill>
                  <a:srgbClr val="FF3300"/>
                </a:solidFill>
                <a:latin typeface="Calibri" pitchFamily="34" charset="0"/>
                <a:cs typeface="Calibri" pitchFamily="34" charset="0"/>
              </a:rPr>
              <a:t>Cela peut lui éviter </a:t>
            </a:r>
            <a:r>
              <a:rPr lang="fr-FR" sz="2400" b="1" dirty="0" smtClean="0">
                <a:solidFill>
                  <a:srgbClr val="FF3300"/>
                </a:solidFill>
                <a:latin typeface="Calibri" pitchFamily="34" charset="0"/>
                <a:cs typeface="Calibri" pitchFamily="34" charset="0"/>
              </a:rPr>
              <a:t>d'attendre.</a:t>
            </a:r>
            <a:endParaRPr lang="fr-FR" sz="2400" b="1" dirty="0">
              <a:solidFill>
                <a:srgbClr val="FF3300"/>
              </a:solidFill>
              <a:latin typeface="Verdana" pitchFamily="34" charset="0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48131" name="Picture 6" descr="03_3"/>
          <p:cNvPicPr preferRelativeResize="0"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1920" y="404664"/>
            <a:ext cx="3744416" cy="25202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2" name="WordArt 5"/>
          <p:cNvSpPr>
            <a:spLocks noChangeArrowheads="1" noChangeShapeType="1" noTextEdit="1"/>
          </p:cNvSpPr>
          <p:nvPr/>
        </p:nvSpPr>
        <p:spPr bwMode="auto">
          <a:xfrm>
            <a:off x="4211961" y="836712"/>
            <a:ext cx="3024336" cy="151216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fr-FR" sz="3600" kern="10" dirty="0">
                <a:ln w="3175">
                  <a:noFill/>
                  <a:round/>
                  <a:headEnd/>
                  <a:tailEnd/>
                </a:ln>
                <a:solidFill>
                  <a:srgbClr val="FFFFFF"/>
                </a:solidFill>
                <a:latin typeface="Arial"/>
                <a:cs typeface="Arial"/>
              </a:rPr>
              <a:t>Je pense à mettre</a:t>
            </a:r>
          </a:p>
          <a:p>
            <a:pPr algn="ctr"/>
            <a:r>
              <a:rPr lang="fr-FR" sz="3600" kern="10" dirty="0">
                <a:ln w="3175">
                  <a:noFill/>
                  <a:round/>
                  <a:headEnd/>
                  <a:tailEnd/>
                </a:ln>
                <a:solidFill>
                  <a:srgbClr val="FFFFFF"/>
                </a:solidFill>
                <a:latin typeface="Arial"/>
                <a:cs typeface="Arial"/>
              </a:rPr>
              <a:t>mon disque de recharge</a:t>
            </a:r>
          </a:p>
          <a:p>
            <a:pPr algn="ctr"/>
            <a:r>
              <a:rPr lang="fr-FR" sz="3600" kern="10" dirty="0">
                <a:ln w="3175">
                  <a:noFill/>
                  <a:round/>
                  <a:headEnd/>
                  <a:tailEnd/>
                </a:ln>
                <a:solidFill>
                  <a:srgbClr val="FFFFFF"/>
                </a:solidFill>
                <a:latin typeface="Arial"/>
                <a:cs typeface="Arial"/>
              </a:rPr>
              <a:t>sur le tableau de bord</a:t>
            </a:r>
          </a:p>
        </p:txBody>
      </p:sp>
      <p:pic>
        <p:nvPicPr>
          <p:cNvPr id="1026" name="Picture 2" descr="C:\Users\Dudu\Desktop\disqu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140791">
            <a:off x="5480978" y="3422177"/>
            <a:ext cx="2606581" cy="2616587"/>
          </a:xfrm>
          <a:prstGeom prst="rect">
            <a:avLst/>
          </a:prstGeom>
          <a:noFill/>
        </p:spPr>
      </p:pic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107504" y="980728"/>
            <a:ext cx="3344056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fr-FR" sz="3600" b="1" dirty="0">
                <a:solidFill>
                  <a:srgbClr val="000066"/>
                </a:solidFill>
                <a:latin typeface="Calibri" pitchFamily="34" charset="0"/>
              </a:rPr>
              <a:t>3</a:t>
            </a:r>
            <a:r>
              <a:rPr lang="fr-FR" sz="3600" b="1" baseline="30000" dirty="0">
                <a:solidFill>
                  <a:srgbClr val="000066"/>
                </a:solidFill>
                <a:latin typeface="Calibri" pitchFamily="34" charset="0"/>
              </a:rPr>
              <a:t>ème</a:t>
            </a:r>
            <a:endParaRPr lang="fr-FR" sz="3600" b="1" dirty="0">
              <a:solidFill>
                <a:srgbClr val="000066"/>
              </a:solidFill>
              <a:latin typeface="Calibri" pitchFamily="34" charset="0"/>
            </a:endParaRPr>
          </a:p>
          <a:p>
            <a:pPr algn="ctr"/>
            <a:r>
              <a:rPr lang="fr-FR" sz="3600" b="1" dirty="0">
                <a:solidFill>
                  <a:srgbClr val="000066"/>
                </a:solidFill>
                <a:latin typeface="Calibri" pitchFamily="34" charset="0"/>
              </a:rPr>
              <a:t>commandement</a:t>
            </a:r>
          </a:p>
        </p:txBody>
      </p:sp>
      <p:pic>
        <p:nvPicPr>
          <p:cNvPr id="8" name="Picture 8" descr="C:\Users\Dudu\Desktop\acoze\logo transparent\acoze-log2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28384" y="6381328"/>
            <a:ext cx="1008112" cy="36438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04"/>
          <p:cNvPicPr preferRelativeResize="0"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71800" y="1124744"/>
            <a:ext cx="3600024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WordArt 7"/>
          <p:cNvSpPr>
            <a:spLocks noChangeArrowheads="1" noChangeShapeType="1" noTextEdit="1"/>
          </p:cNvSpPr>
          <p:nvPr/>
        </p:nvSpPr>
        <p:spPr bwMode="auto">
          <a:xfrm>
            <a:off x="3131840" y="1988840"/>
            <a:ext cx="2952328" cy="172819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fr-FR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000066"/>
                </a:solidFill>
                <a:latin typeface="Kozuka Gothic Pro M"/>
                <a:ea typeface="Kozuka Gothic Pro M"/>
              </a:rPr>
              <a:t>Une voiture</a:t>
            </a:r>
          </a:p>
          <a:p>
            <a:pPr algn="ctr"/>
            <a:r>
              <a:rPr lang="fr-FR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000066"/>
                </a:solidFill>
                <a:latin typeface="Kozuka Gothic Pro M"/>
                <a:ea typeface="Kozuka Gothic Pro M"/>
              </a:rPr>
              <a:t>électrique,</a:t>
            </a:r>
          </a:p>
          <a:p>
            <a:pPr algn="ctr"/>
            <a:r>
              <a:rPr lang="fr-FR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000066"/>
                </a:solidFill>
                <a:latin typeface="Kozuka Gothic Pro M"/>
                <a:ea typeface="Kozuka Gothic Pro M"/>
              </a:rPr>
              <a:t>c’est quoi ?</a:t>
            </a:r>
          </a:p>
        </p:txBody>
      </p:sp>
      <p:pic>
        <p:nvPicPr>
          <p:cNvPr id="6" name="Picture 8" descr="C:\Users\Dudu\Desktop\acoze\logo transparent\acoze-log2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28384" y="6381328"/>
            <a:ext cx="1008112" cy="364383"/>
          </a:xfrm>
          <a:prstGeom prst="rect">
            <a:avLst/>
          </a:prstGeom>
          <a:noFill/>
        </p:spPr>
      </p:pic>
      <p:pic>
        <p:nvPicPr>
          <p:cNvPr id="7" name="Picture 1" descr="C:\Users\Dudu\Desktop\battery_on_wheels-e1471445279424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3848" y="4293096"/>
            <a:ext cx="2854075" cy="20882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ZoneTexte 4"/>
          <p:cNvSpPr txBox="1">
            <a:spLocks noChangeArrowheads="1"/>
          </p:cNvSpPr>
          <p:nvPr/>
        </p:nvSpPr>
        <p:spPr bwMode="auto">
          <a:xfrm>
            <a:off x="5508625" y="404813"/>
            <a:ext cx="316706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/>
            <a:r>
              <a:rPr lang="fr-FR" sz="2400" b="1">
                <a:solidFill>
                  <a:srgbClr val="002060"/>
                </a:solidFill>
                <a:latin typeface="Verdana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lang="fr-FR" sz="3200" b="1"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49154" name="Rectangle 5"/>
          <p:cNvSpPr>
            <a:spLocks noChangeArrowheads="1"/>
          </p:cNvSpPr>
          <p:nvPr/>
        </p:nvSpPr>
        <p:spPr bwMode="auto">
          <a:xfrm>
            <a:off x="611560" y="3645024"/>
            <a:ext cx="8064896" cy="2616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FR" sz="2400" b="1" dirty="0" smtClean="0">
                <a:solidFill>
                  <a:srgbClr val="000066"/>
                </a:solidFill>
                <a:latin typeface="Calibri" pitchFamily="34" charset="0"/>
              </a:rPr>
              <a:t>Les prises </a:t>
            </a:r>
            <a:r>
              <a:rPr lang="fr-FR" sz="2400" b="1" dirty="0">
                <a:solidFill>
                  <a:srgbClr val="000066"/>
                </a:solidFill>
                <a:latin typeface="Calibri" pitchFamily="34" charset="0"/>
              </a:rPr>
              <a:t>de </a:t>
            </a:r>
            <a:r>
              <a:rPr lang="fr-FR" sz="2400" b="1" dirty="0" smtClean="0">
                <a:solidFill>
                  <a:srgbClr val="000066"/>
                </a:solidFill>
                <a:latin typeface="Calibri" pitchFamily="34" charset="0"/>
              </a:rPr>
              <a:t>forte </a:t>
            </a:r>
            <a:r>
              <a:rPr lang="fr-FR" sz="2400" b="1" dirty="0">
                <a:solidFill>
                  <a:srgbClr val="000066"/>
                </a:solidFill>
                <a:latin typeface="Calibri" pitchFamily="34" charset="0"/>
              </a:rPr>
              <a:t>puissance </a:t>
            </a:r>
            <a:r>
              <a:rPr lang="fr-FR" sz="2400" b="1" dirty="0" smtClean="0">
                <a:solidFill>
                  <a:srgbClr val="000066"/>
                </a:solidFill>
                <a:latin typeface="Calibri" pitchFamily="34" charset="0"/>
              </a:rPr>
              <a:t>doivent rester </a:t>
            </a:r>
            <a:r>
              <a:rPr lang="fr-FR" sz="2400" b="1" dirty="0">
                <a:solidFill>
                  <a:srgbClr val="000066"/>
                </a:solidFill>
                <a:latin typeface="Calibri" pitchFamily="34" charset="0"/>
              </a:rPr>
              <a:t>disponibles pour ceux qui en ont réellement besoin</a:t>
            </a:r>
            <a:r>
              <a:rPr lang="fr-FR" sz="2400" b="1" dirty="0" smtClean="0">
                <a:solidFill>
                  <a:srgbClr val="000066"/>
                </a:solidFill>
                <a:latin typeface="Calibri" pitchFamily="34" charset="0"/>
              </a:rPr>
              <a:t>.</a:t>
            </a:r>
          </a:p>
          <a:p>
            <a:endParaRPr lang="fr-FR" sz="2400" b="1" dirty="0" smtClean="0">
              <a:solidFill>
                <a:srgbClr val="000066"/>
              </a:solidFill>
              <a:latin typeface="Calibri" pitchFamily="34" charset="0"/>
            </a:endParaRPr>
          </a:p>
          <a:p>
            <a:endParaRPr lang="fr-FR" sz="1000" b="1" dirty="0">
              <a:solidFill>
                <a:srgbClr val="000066"/>
              </a:solidFill>
              <a:latin typeface="Calibri" pitchFamily="34" charset="0"/>
            </a:endParaRPr>
          </a:p>
          <a:p>
            <a:r>
              <a:rPr lang="fr-FR" sz="1000" b="1" dirty="0">
                <a:solidFill>
                  <a:srgbClr val="002060"/>
                </a:solidFill>
                <a:latin typeface="Calibri" pitchFamily="34" charset="0"/>
              </a:rPr>
              <a:t> </a:t>
            </a:r>
            <a:endParaRPr lang="fr-FR" sz="2400" b="1" dirty="0">
              <a:solidFill>
                <a:srgbClr val="002060"/>
              </a:solidFill>
              <a:latin typeface="Calibri" pitchFamily="34" charset="0"/>
            </a:endParaRPr>
          </a:p>
          <a:p>
            <a:r>
              <a:rPr lang="fr-FR" sz="2400" b="1" dirty="0" smtClean="0">
                <a:solidFill>
                  <a:srgbClr val="FF3300"/>
                </a:solidFill>
                <a:latin typeface="Calibri" pitchFamily="34" charset="0"/>
              </a:rPr>
              <a:t>Les hybrides rechargeables n’ont qu’une recharge </a:t>
            </a:r>
            <a:r>
              <a:rPr lang="fr-FR" sz="2400" b="1" i="1" dirty="0" smtClean="0">
                <a:solidFill>
                  <a:srgbClr val="000099"/>
                </a:solidFill>
                <a:latin typeface="Calibri" pitchFamily="34" charset="0"/>
              </a:rPr>
              <a:t>lente</a:t>
            </a:r>
            <a:r>
              <a:rPr lang="fr-FR" sz="2400" b="1" dirty="0" smtClean="0">
                <a:solidFill>
                  <a:srgbClr val="FF3300"/>
                </a:solidFill>
                <a:latin typeface="Calibri" pitchFamily="34" charset="0"/>
              </a:rPr>
              <a:t>.</a:t>
            </a:r>
            <a:br>
              <a:rPr lang="fr-FR" sz="2400" b="1" dirty="0" smtClean="0">
                <a:solidFill>
                  <a:srgbClr val="FF3300"/>
                </a:solidFill>
                <a:latin typeface="Calibri" pitchFamily="34" charset="0"/>
              </a:rPr>
            </a:br>
            <a:r>
              <a:rPr lang="fr-FR" sz="2400" b="1" dirty="0" smtClean="0">
                <a:solidFill>
                  <a:srgbClr val="FF3300"/>
                </a:solidFill>
                <a:latin typeface="Calibri" pitchFamily="34" charset="0"/>
              </a:rPr>
              <a:t>Branchée sur </a:t>
            </a:r>
            <a:r>
              <a:rPr lang="fr-FR" sz="2400" b="1" dirty="0">
                <a:solidFill>
                  <a:srgbClr val="FF3300"/>
                </a:solidFill>
                <a:latin typeface="Calibri" pitchFamily="34" charset="0"/>
              </a:rPr>
              <a:t>une borne </a:t>
            </a:r>
            <a:r>
              <a:rPr lang="fr-FR" sz="2400" b="1" i="1" dirty="0" smtClean="0">
                <a:solidFill>
                  <a:srgbClr val="FF3300"/>
                </a:solidFill>
                <a:latin typeface="Calibri" pitchFamily="34" charset="0"/>
              </a:rPr>
              <a:t>rapide</a:t>
            </a:r>
            <a:r>
              <a:rPr lang="fr-FR" sz="2400" b="1" dirty="0" smtClean="0">
                <a:solidFill>
                  <a:srgbClr val="FF3300"/>
                </a:solidFill>
                <a:latin typeface="Calibri" pitchFamily="34" charset="0"/>
              </a:rPr>
              <a:t>, leur recharge reste lente et bloque </a:t>
            </a:r>
            <a:r>
              <a:rPr lang="fr-FR" sz="2400" b="1" dirty="0">
                <a:solidFill>
                  <a:srgbClr val="FF3300"/>
                </a:solidFill>
                <a:latin typeface="Calibri" pitchFamily="34" charset="0"/>
              </a:rPr>
              <a:t>la borne </a:t>
            </a:r>
            <a:r>
              <a:rPr lang="fr-FR" sz="2400" b="1" dirty="0" smtClean="0">
                <a:solidFill>
                  <a:srgbClr val="FF3300"/>
                </a:solidFill>
                <a:latin typeface="Calibri" pitchFamily="34" charset="0"/>
              </a:rPr>
              <a:t>plusieurs heures.</a:t>
            </a:r>
            <a:endParaRPr lang="fr-FR" sz="2400" b="1" dirty="0">
              <a:solidFill>
                <a:srgbClr val="FF3300"/>
              </a:solidFill>
              <a:latin typeface="Verdana" pitchFamily="34" charset="0"/>
            </a:endParaRPr>
          </a:p>
        </p:txBody>
      </p:sp>
      <p:pic>
        <p:nvPicPr>
          <p:cNvPr id="49155" name="Picture 5" descr="04"/>
          <p:cNvPicPr preferRelativeResize="0"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07904" y="620688"/>
            <a:ext cx="4248472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6" name="WordArt 6"/>
          <p:cNvSpPr>
            <a:spLocks noChangeArrowheads="1" noChangeShapeType="1" noTextEdit="1"/>
          </p:cNvSpPr>
          <p:nvPr/>
        </p:nvSpPr>
        <p:spPr bwMode="auto">
          <a:xfrm>
            <a:off x="3923928" y="1052736"/>
            <a:ext cx="3815878" cy="187230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fr-FR" sz="3600" kern="10" dirty="0">
                <a:ln w="3175">
                  <a:noFill/>
                  <a:round/>
                  <a:headEnd/>
                  <a:tailEnd/>
                </a:ln>
                <a:solidFill>
                  <a:srgbClr val="000066"/>
                </a:solidFill>
                <a:latin typeface="Arial"/>
                <a:cs typeface="Arial"/>
              </a:rPr>
              <a:t>S'il y a plusieurs</a:t>
            </a:r>
          </a:p>
          <a:p>
            <a:pPr algn="ctr"/>
            <a:r>
              <a:rPr lang="fr-FR" sz="3600" kern="10" dirty="0">
                <a:ln w="3175">
                  <a:noFill/>
                  <a:round/>
                  <a:headEnd/>
                  <a:tailEnd/>
                </a:ln>
                <a:solidFill>
                  <a:srgbClr val="000066"/>
                </a:solidFill>
                <a:latin typeface="Arial"/>
                <a:cs typeface="Arial"/>
              </a:rPr>
              <a:t>puissances de charge possibles,</a:t>
            </a:r>
          </a:p>
          <a:p>
            <a:pPr algn="ctr"/>
            <a:r>
              <a:rPr lang="fr-FR" sz="3600" kern="10" dirty="0">
                <a:ln w="3175">
                  <a:noFill/>
                  <a:round/>
                  <a:headEnd/>
                  <a:tailEnd/>
                </a:ln>
                <a:solidFill>
                  <a:srgbClr val="000066"/>
                </a:solidFill>
                <a:latin typeface="Arial"/>
                <a:cs typeface="Arial"/>
              </a:rPr>
              <a:t>je choisis la plus faible</a:t>
            </a:r>
          </a:p>
          <a:p>
            <a:pPr algn="ctr"/>
            <a:r>
              <a:rPr lang="fr-FR" sz="3600" kern="10" dirty="0">
                <a:ln w="3175">
                  <a:noFill/>
                  <a:round/>
                  <a:headEnd/>
                  <a:tailEnd/>
                </a:ln>
                <a:solidFill>
                  <a:srgbClr val="000066"/>
                </a:solidFill>
                <a:latin typeface="Arial"/>
                <a:cs typeface="Arial"/>
              </a:rPr>
              <a:t>qui me suffit</a:t>
            </a: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107504" y="980728"/>
            <a:ext cx="3344056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fr-FR" sz="3600" b="1" dirty="0">
                <a:solidFill>
                  <a:srgbClr val="000066"/>
                </a:solidFill>
                <a:latin typeface="Calibri" pitchFamily="34" charset="0"/>
              </a:rPr>
              <a:t>4</a:t>
            </a:r>
            <a:r>
              <a:rPr lang="fr-FR" sz="3600" b="1" baseline="30000" dirty="0">
                <a:solidFill>
                  <a:srgbClr val="000066"/>
                </a:solidFill>
                <a:latin typeface="Calibri" pitchFamily="34" charset="0"/>
              </a:rPr>
              <a:t>ème</a:t>
            </a:r>
            <a:endParaRPr lang="fr-FR" sz="3600" b="1" dirty="0">
              <a:solidFill>
                <a:srgbClr val="000066"/>
              </a:solidFill>
              <a:latin typeface="Calibri" pitchFamily="34" charset="0"/>
            </a:endParaRPr>
          </a:p>
          <a:p>
            <a:pPr algn="ctr"/>
            <a:r>
              <a:rPr lang="fr-FR" sz="3600" b="1" dirty="0">
                <a:solidFill>
                  <a:srgbClr val="000066"/>
                </a:solidFill>
                <a:latin typeface="Calibri" pitchFamily="34" charset="0"/>
              </a:rPr>
              <a:t>commandement</a:t>
            </a:r>
          </a:p>
        </p:txBody>
      </p:sp>
      <p:pic>
        <p:nvPicPr>
          <p:cNvPr id="7" name="Picture 8" descr="C:\Users\Dudu\Desktop\acoze\logo transparent\acoze-log2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28384" y="6381328"/>
            <a:ext cx="1008112" cy="364383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 rot="20512205">
            <a:off x="142683" y="4740882"/>
            <a:ext cx="109062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fr-FR" sz="2000" b="1" dirty="0" smtClean="0">
                <a:solidFill>
                  <a:srgbClr val="FF3300"/>
                </a:solidFill>
                <a:latin typeface="Calibri" pitchFamily="34" charset="0"/>
                <a:cs typeface="Calibri" pitchFamily="34" charset="0"/>
              </a:rPr>
              <a:t>Exemple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ZoneTexte 4"/>
          <p:cNvSpPr txBox="1">
            <a:spLocks noChangeArrowheads="1"/>
          </p:cNvSpPr>
          <p:nvPr/>
        </p:nvSpPr>
        <p:spPr bwMode="auto">
          <a:xfrm>
            <a:off x="5508625" y="404813"/>
            <a:ext cx="316706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/>
            <a:r>
              <a:rPr lang="fr-FR" sz="2400" b="1">
                <a:solidFill>
                  <a:srgbClr val="002060"/>
                </a:solidFill>
                <a:latin typeface="Verdana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lang="fr-FR" sz="3200" b="1"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50178" name="Rectangle 5"/>
          <p:cNvSpPr>
            <a:spLocks noChangeArrowheads="1"/>
          </p:cNvSpPr>
          <p:nvPr/>
        </p:nvSpPr>
        <p:spPr bwMode="auto">
          <a:xfrm>
            <a:off x="683568" y="3501008"/>
            <a:ext cx="8243887" cy="187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FR" sz="2400" b="1" dirty="0" smtClean="0">
                <a:solidFill>
                  <a:srgbClr val="000066"/>
                </a:solidFill>
                <a:latin typeface="Calibri" pitchFamily="34" charset="0"/>
              </a:rPr>
              <a:t>Je </a:t>
            </a:r>
            <a:r>
              <a:rPr lang="fr-FR" sz="2400" b="1" dirty="0">
                <a:solidFill>
                  <a:srgbClr val="000066"/>
                </a:solidFill>
                <a:latin typeface="Calibri" pitchFamily="34" charset="0"/>
              </a:rPr>
              <a:t>laisse la borne disponible pour les électromobilistes de passage, </a:t>
            </a:r>
            <a:r>
              <a:rPr lang="fr-FR" sz="2400" b="1" dirty="0" smtClean="0">
                <a:solidFill>
                  <a:srgbClr val="000066"/>
                </a:solidFill>
                <a:latin typeface="Calibri" pitchFamily="34" charset="0"/>
              </a:rPr>
              <a:t>dont c’est le seul moyen </a:t>
            </a:r>
            <a:r>
              <a:rPr lang="fr-FR" sz="2400" b="1" dirty="0">
                <a:solidFill>
                  <a:srgbClr val="000066"/>
                </a:solidFill>
                <a:latin typeface="Calibri" pitchFamily="34" charset="0"/>
              </a:rPr>
              <a:t>pour continuer </a:t>
            </a:r>
            <a:r>
              <a:rPr lang="fr-FR" sz="2400" b="1" dirty="0" smtClean="0">
                <a:solidFill>
                  <a:srgbClr val="000066"/>
                </a:solidFill>
                <a:latin typeface="Calibri" pitchFamily="34" charset="0"/>
              </a:rPr>
              <a:t>leur </a:t>
            </a:r>
            <a:r>
              <a:rPr lang="fr-FR" sz="2400" b="1" dirty="0">
                <a:solidFill>
                  <a:srgbClr val="000066"/>
                </a:solidFill>
                <a:latin typeface="Calibri" pitchFamily="34" charset="0"/>
              </a:rPr>
              <a:t>voyage</a:t>
            </a:r>
            <a:r>
              <a:rPr lang="fr-FR" sz="2400" b="1" dirty="0" smtClean="0">
                <a:solidFill>
                  <a:srgbClr val="000066"/>
                </a:solidFill>
                <a:latin typeface="Calibri" pitchFamily="34" charset="0"/>
              </a:rPr>
              <a:t>.</a:t>
            </a:r>
            <a:endParaRPr lang="fr-FR" sz="1000" b="1" dirty="0">
              <a:solidFill>
                <a:srgbClr val="000066"/>
              </a:solidFill>
              <a:latin typeface="Calibri" pitchFamily="34" charset="0"/>
            </a:endParaRPr>
          </a:p>
          <a:p>
            <a:endParaRPr lang="fr-FR" sz="1000" b="1" dirty="0" smtClean="0">
              <a:solidFill>
                <a:srgbClr val="002060"/>
              </a:solidFill>
              <a:latin typeface="Calibri" pitchFamily="34" charset="0"/>
            </a:endParaRPr>
          </a:p>
          <a:p>
            <a:endParaRPr lang="fr-FR" sz="1000" b="1" dirty="0">
              <a:solidFill>
                <a:srgbClr val="002060"/>
              </a:solidFill>
              <a:latin typeface="Calibri" pitchFamily="34" charset="0"/>
            </a:endParaRPr>
          </a:p>
          <a:p>
            <a:r>
              <a:rPr lang="fr-FR" sz="2400" b="1" dirty="0">
                <a:solidFill>
                  <a:srgbClr val="FF3300"/>
                </a:solidFill>
                <a:latin typeface="Calibri" pitchFamily="34" charset="0"/>
              </a:rPr>
              <a:t>Se rappeler qu’une recharge à la maison </a:t>
            </a:r>
          </a:p>
          <a:p>
            <a:r>
              <a:rPr lang="fr-FR" sz="2400" b="1" dirty="0" smtClean="0">
                <a:solidFill>
                  <a:srgbClr val="FF3300"/>
                </a:solidFill>
                <a:latin typeface="Calibri" pitchFamily="34" charset="0"/>
              </a:rPr>
              <a:t>coûte moins de 2 </a:t>
            </a:r>
            <a:r>
              <a:rPr lang="fr-FR" sz="2400" b="1" dirty="0">
                <a:solidFill>
                  <a:srgbClr val="FF3300"/>
                </a:solidFill>
                <a:latin typeface="Calibri" pitchFamily="34" charset="0"/>
              </a:rPr>
              <a:t>€ pour </a:t>
            </a:r>
            <a:r>
              <a:rPr lang="fr-FR" sz="2400" b="1" dirty="0" smtClean="0">
                <a:solidFill>
                  <a:srgbClr val="FF3300"/>
                </a:solidFill>
                <a:latin typeface="Calibri" pitchFamily="34" charset="0"/>
              </a:rPr>
              <a:t>100 </a:t>
            </a:r>
            <a:r>
              <a:rPr lang="fr-FR" sz="2400" b="1" dirty="0">
                <a:solidFill>
                  <a:srgbClr val="FF3300"/>
                </a:solidFill>
                <a:latin typeface="Calibri" pitchFamily="34" charset="0"/>
              </a:rPr>
              <a:t>km. </a:t>
            </a:r>
          </a:p>
        </p:txBody>
      </p:sp>
      <p:pic>
        <p:nvPicPr>
          <p:cNvPr id="50179" name="Picture 5" descr="06"/>
          <p:cNvPicPr preferRelativeResize="0"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63888" y="620689"/>
            <a:ext cx="4392488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80" name="WordArt 6"/>
          <p:cNvSpPr>
            <a:spLocks noChangeArrowheads="1" noChangeShapeType="1" noTextEdit="1"/>
          </p:cNvSpPr>
          <p:nvPr/>
        </p:nvSpPr>
        <p:spPr bwMode="auto">
          <a:xfrm>
            <a:off x="3851920" y="1052736"/>
            <a:ext cx="3888903" cy="16558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fr-FR" sz="3600" b="1" kern="10" dirty="0">
                <a:ln w="3175">
                  <a:noFill/>
                  <a:round/>
                  <a:headEnd/>
                  <a:tailEnd/>
                </a:ln>
                <a:solidFill>
                  <a:srgbClr val="000066"/>
                </a:solidFill>
                <a:latin typeface="Arial"/>
                <a:cs typeface="Arial"/>
              </a:rPr>
              <a:t>J'évite d'utiliser une</a:t>
            </a:r>
          </a:p>
          <a:p>
            <a:pPr algn="ctr"/>
            <a:r>
              <a:rPr lang="fr-FR" sz="3600" b="1" kern="10" dirty="0">
                <a:ln w="3175">
                  <a:noFill/>
                  <a:round/>
                  <a:headEnd/>
                  <a:tailEnd/>
                </a:ln>
                <a:solidFill>
                  <a:srgbClr val="000066"/>
                </a:solidFill>
                <a:latin typeface="Arial"/>
                <a:cs typeface="Arial"/>
              </a:rPr>
              <a:t>borne de recharge publique</a:t>
            </a:r>
          </a:p>
          <a:p>
            <a:pPr algn="ctr"/>
            <a:r>
              <a:rPr lang="fr-FR" sz="3600" b="1" kern="10" dirty="0">
                <a:ln w="3175">
                  <a:noFill/>
                  <a:round/>
                  <a:headEnd/>
                  <a:tailEnd/>
                </a:ln>
                <a:solidFill>
                  <a:srgbClr val="000066"/>
                </a:solidFill>
                <a:latin typeface="Arial"/>
                <a:cs typeface="Arial"/>
              </a:rPr>
              <a:t>si je peux rentrer charger</a:t>
            </a:r>
          </a:p>
          <a:p>
            <a:pPr algn="ctr"/>
            <a:r>
              <a:rPr lang="fr-FR" sz="3600" b="1" kern="10" dirty="0">
                <a:ln w="3175">
                  <a:noFill/>
                  <a:round/>
                  <a:headEnd/>
                  <a:tailEnd/>
                </a:ln>
                <a:solidFill>
                  <a:srgbClr val="000066"/>
                </a:solidFill>
                <a:latin typeface="Arial"/>
                <a:cs typeface="Arial"/>
              </a:rPr>
              <a:t>à la maison</a:t>
            </a:r>
          </a:p>
        </p:txBody>
      </p:sp>
      <p:pic>
        <p:nvPicPr>
          <p:cNvPr id="50182" name="Picture 7" descr="11wf4-2euro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56176" y="4509120"/>
            <a:ext cx="1224136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107504" y="980728"/>
            <a:ext cx="3344056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fr-FR" sz="3600" b="1" dirty="0">
                <a:solidFill>
                  <a:srgbClr val="000066"/>
                </a:solidFill>
                <a:latin typeface="Calibri" pitchFamily="34" charset="0"/>
              </a:rPr>
              <a:t>5</a:t>
            </a:r>
            <a:r>
              <a:rPr lang="fr-FR" sz="3600" b="1" baseline="30000" dirty="0">
                <a:solidFill>
                  <a:srgbClr val="000066"/>
                </a:solidFill>
                <a:latin typeface="Calibri" pitchFamily="34" charset="0"/>
              </a:rPr>
              <a:t>ème</a:t>
            </a:r>
            <a:endParaRPr lang="fr-FR" sz="3600" b="1" dirty="0">
              <a:solidFill>
                <a:srgbClr val="000066"/>
              </a:solidFill>
              <a:latin typeface="Calibri" pitchFamily="34" charset="0"/>
            </a:endParaRPr>
          </a:p>
          <a:p>
            <a:pPr algn="ctr"/>
            <a:r>
              <a:rPr lang="fr-FR" sz="3600" b="1" dirty="0">
                <a:solidFill>
                  <a:srgbClr val="000066"/>
                </a:solidFill>
                <a:latin typeface="Calibri" pitchFamily="34" charset="0"/>
              </a:rPr>
              <a:t>commandement</a:t>
            </a:r>
          </a:p>
        </p:txBody>
      </p:sp>
      <p:pic>
        <p:nvPicPr>
          <p:cNvPr id="8" name="Picture 8" descr="C:\Users\Dudu\Desktop\acoze\logo transparent\acoze-log2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28384" y="6381328"/>
            <a:ext cx="1008112" cy="36438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259632" y="3789040"/>
            <a:ext cx="723731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                      L’important </a:t>
            </a:r>
            <a:r>
              <a:rPr lang="fr-FR" sz="2800" b="1" dirty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à retenir</a:t>
            </a:r>
          </a:p>
          <a:p>
            <a:endParaRPr lang="fr-FR" sz="800" b="1" dirty="0">
              <a:solidFill>
                <a:srgbClr val="000066"/>
              </a:solidFill>
              <a:latin typeface="Calibri" pitchFamily="34" charset="0"/>
              <a:cs typeface="Calibri" pitchFamily="34" charset="0"/>
            </a:endParaRPr>
          </a:p>
          <a:p>
            <a:r>
              <a:rPr lang="fr-FR" sz="3000" b="1" dirty="0" smtClean="0">
                <a:ln>
                  <a:solidFill>
                    <a:schemeClr val="bg1"/>
                  </a:solidFill>
                </a:ln>
                <a:solidFill>
                  <a:srgbClr val="FF3300"/>
                </a:solidFill>
                <a:latin typeface="Calibri" pitchFamily="34" charset="0"/>
                <a:cs typeface="Calibri" pitchFamily="34" charset="0"/>
              </a:rPr>
              <a:t>   </a:t>
            </a:r>
            <a:r>
              <a:rPr lang="fr-FR" sz="2800" b="1" dirty="0" smtClean="0">
                <a:solidFill>
                  <a:srgbClr val="FF3300"/>
                </a:solidFill>
                <a:latin typeface="Calibri" pitchFamily="34" charset="0"/>
                <a:cs typeface="Calibri" pitchFamily="34" charset="0"/>
              </a:rPr>
              <a:t>Borne de recharge          Pompe </a:t>
            </a:r>
            <a:r>
              <a:rPr lang="fr-FR" sz="2800" b="1" dirty="0">
                <a:solidFill>
                  <a:srgbClr val="FF3300"/>
                </a:solidFill>
                <a:latin typeface="Calibri" pitchFamily="34" charset="0"/>
                <a:cs typeface="Calibri" pitchFamily="34" charset="0"/>
              </a:rPr>
              <a:t>à </a:t>
            </a:r>
            <a:r>
              <a:rPr lang="fr-FR" sz="2800" b="1" dirty="0" smtClean="0">
                <a:solidFill>
                  <a:srgbClr val="FF3300"/>
                </a:solidFill>
                <a:latin typeface="Calibri" pitchFamily="34" charset="0"/>
                <a:cs typeface="Calibri" pitchFamily="34" charset="0"/>
              </a:rPr>
              <a:t>essence</a:t>
            </a:r>
            <a:endParaRPr lang="fr-FR" sz="2800" b="1" dirty="0">
              <a:solidFill>
                <a:srgbClr val="FF33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" name="Picture 4" descr="http://elektromotive.hu/media/k2/items/cache/fc1da7257992fc36032e11db3df7a664_X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744" y="620688"/>
            <a:ext cx="2783032" cy="3024336"/>
          </a:xfrm>
          <a:prstGeom prst="rect">
            <a:avLst/>
          </a:prstGeom>
          <a:noFill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620688"/>
            <a:ext cx="1529893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ZoneTexte 4"/>
          <p:cNvSpPr txBox="1"/>
          <p:nvPr/>
        </p:nvSpPr>
        <p:spPr>
          <a:xfrm>
            <a:off x="4427984" y="4149080"/>
            <a:ext cx="5760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>
                <a:solidFill>
                  <a:srgbClr val="FF3300"/>
                </a:solidFill>
                <a:latin typeface="Calibri" pitchFamily="34" charset="0"/>
                <a:cs typeface="Calibri" pitchFamily="34" charset="0"/>
              </a:rPr>
              <a:t>=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4427984" y="1628800"/>
            <a:ext cx="5293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5400" b="1" dirty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=</a:t>
            </a:r>
          </a:p>
        </p:txBody>
      </p:sp>
      <p:pic>
        <p:nvPicPr>
          <p:cNvPr id="7" name="Picture 8" descr="C:\Users\Dudu\Desktop\acoze\logo transparent\acoze-log2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28384" y="6381328"/>
            <a:ext cx="1008112" cy="36438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ZoneTexte 4"/>
          <p:cNvSpPr txBox="1">
            <a:spLocks noChangeArrowheads="1"/>
          </p:cNvSpPr>
          <p:nvPr/>
        </p:nvSpPr>
        <p:spPr bwMode="auto">
          <a:xfrm>
            <a:off x="5508625" y="404813"/>
            <a:ext cx="316706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/>
            <a:r>
              <a:rPr lang="fr-FR" sz="2400" b="1">
                <a:solidFill>
                  <a:srgbClr val="002060"/>
                </a:solidFill>
                <a:latin typeface="Verdana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lang="fr-FR" sz="3200" b="1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27650" name="Picture 4" descr="yckR4Lac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1484784"/>
            <a:ext cx="5476596" cy="381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5" name="Picture 3" descr="C:\Users\Dudu\Desktop\Fake-News-Cover-Image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3808" y="5013176"/>
            <a:ext cx="3001822" cy="1008112"/>
          </a:xfrm>
          <a:prstGeom prst="rect">
            <a:avLst/>
          </a:prstGeom>
          <a:noFill/>
        </p:spPr>
      </p:pic>
      <p:sp>
        <p:nvSpPr>
          <p:cNvPr id="27651" name="WordArt 5"/>
          <p:cNvSpPr>
            <a:spLocks noChangeArrowheads="1" noChangeShapeType="1" noTextEdit="1"/>
          </p:cNvSpPr>
          <p:nvPr/>
        </p:nvSpPr>
        <p:spPr bwMode="auto">
          <a:xfrm>
            <a:off x="2267744" y="2276872"/>
            <a:ext cx="936104" cy="194421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fr-FR" sz="3600" b="1" kern="10" dirty="0">
                <a:ln w="9525">
                  <a:solidFill>
                    <a:srgbClr val="000054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5</a:t>
            </a:r>
          </a:p>
        </p:txBody>
      </p:sp>
      <p:sp>
        <p:nvSpPr>
          <p:cNvPr id="27652" name="WordArt 6"/>
          <p:cNvSpPr>
            <a:spLocks noChangeArrowheads="1" noChangeShapeType="1" noTextEdit="1"/>
          </p:cNvSpPr>
          <p:nvPr/>
        </p:nvSpPr>
        <p:spPr bwMode="auto">
          <a:xfrm>
            <a:off x="3419872" y="2204864"/>
            <a:ext cx="2951584" cy="208773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fr-FR" sz="3600" b="1" kern="10" dirty="0">
                <a:ln w="9525">
                  <a:solidFill>
                    <a:srgbClr val="000054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idées reçues</a:t>
            </a:r>
          </a:p>
          <a:p>
            <a:pPr algn="ctr"/>
            <a:r>
              <a:rPr lang="fr-FR" sz="3600" b="1" kern="10" dirty="0">
                <a:ln w="9525">
                  <a:solidFill>
                    <a:srgbClr val="000054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sur la voiture</a:t>
            </a:r>
          </a:p>
          <a:p>
            <a:pPr algn="ctr"/>
            <a:r>
              <a:rPr lang="fr-FR" sz="3600" b="1" kern="10" dirty="0">
                <a:ln w="9525">
                  <a:solidFill>
                    <a:srgbClr val="000054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électrique</a:t>
            </a:r>
          </a:p>
        </p:txBody>
      </p:sp>
      <p:pic>
        <p:nvPicPr>
          <p:cNvPr id="6" name="Picture 8" descr="C:\Users\Dudu\Desktop\acoze\logo transparent\acoze-log2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28384" y="6381328"/>
            <a:ext cx="1008112" cy="36438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5" descr="vill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2275" y="1700213"/>
            <a:ext cx="5762625" cy="344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11" descr="Sans titr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260648"/>
            <a:ext cx="2983680" cy="2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8" descr="C:\Users\Dudu\Desktop\acoze\logo transparent\acoze-log2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28384" y="6381328"/>
            <a:ext cx="1008112" cy="36438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ZoneTexte 4"/>
          <p:cNvSpPr txBox="1">
            <a:spLocks noChangeArrowheads="1"/>
          </p:cNvSpPr>
          <p:nvPr/>
        </p:nvSpPr>
        <p:spPr bwMode="auto">
          <a:xfrm>
            <a:off x="5508625" y="404813"/>
            <a:ext cx="316706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/>
            <a:r>
              <a:rPr lang="fr-FR" sz="2400" b="1">
                <a:solidFill>
                  <a:srgbClr val="002060"/>
                </a:solidFill>
                <a:latin typeface="Verdana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lang="fr-FR" sz="3200" b="1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1026" name="Picture 2" descr="C:\Users\Dudu\Desktop\acoze\5 bonnes raisons-idees recus-sur-VE\bulles et autres dessins\1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3923928" y="332656"/>
            <a:ext cx="3672408" cy="2746808"/>
          </a:xfrm>
          <a:prstGeom prst="rect">
            <a:avLst/>
          </a:prstGeom>
          <a:noFill/>
        </p:spPr>
      </p:pic>
      <p:sp>
        <p:nvSpPr>
          <p:cNvPr id="9" name="WordArt 7"/>
          <p:cNvSpPr>
            <a:spLocks noChangeArrowheads="1" noChangeShapeType="1" noTextEdit="1"/>
          </p:cNvSpPr>
          <p:nvPr/>
        </p:nvSpPr>
        <p:spPr bwMode="auto">
          <a:xfrm>
            <a:off x="4283968" y="548680"/>
            <a:ext cx="3024336" cy="187220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fr-FR" sz="3600" b="1" kern="10" dirty="0">
                <a:ln w="9525">
                  <a:noFill/>
                  <a:round/>
                  <a:headEnd/>
                  <a:tailEnd/>
                </a:ln>
                <a:solidFill>
                  <a:schemeClr val="bg1"/>
                </a:solidFill>
                <a:latin typeface="Kozuka Gothic Pro M"/>
                <a:ea typeface="Kozuka Gothic Pro M"/>
              </a:rPr>
              <a:t>Non,</a:t>
            </a:r>
            <a:br>
              <a:rPr lang="fr-FR" sz="3600" b="1" kern="10" dirty="0">
                <a:ln w="9525">
                  <a:noFill/>
                  <a:round/>
                  <a:headEnd/>
                  <a:tailEnd/>
                </a:ln>
                <a:solidFill>
                  <a:schemeClr val="bg1"/>
                </a:solidFill>
                <a:latin typeface="Kozuka Gothic Pro M"/>
                <a:ea typeface="Kozuka Gothic Pro M"/>
              </a:rPr>
            </a:br>
            <a:r>
              <a:rPr lang="fr-FR" sz="3600" b="1" kern="10" dirty="0">
                <a:ln w="9525">
                  <a:noFill/>
                  <a:round/>
                  <a:headEnd/>
                  <a:tailEnd/>
                </a:ln>
                <a:solidFill>
                  <a:schemeClr val="bg1"/>
                </a:solidFill>
                <a:latin typeface="Kozuka Gothic Pro M"/>
                <a:ea typeface="Kozuka Gothic Pro M"/>
              </a:rPr>
              <a:t>la voiture électrique</a:t>
            </a:r>
            <a:br>
              <a:rPr lang="fr-FR" sz="3600" b="1" kern="10" dirty="0">
                <a:ln w="9525">
                  <a:noFill/>
                  <a:round/>
                  <a:headEnd/>
                  <a:tailEnd/>
                </a:ln>
                <a:solidFill>
                  <a:schemeClr val="bg1"/>
                </a:solidFill>
                <a:latin typeface="Kozuka Gothic Pro M"/>
                <a:ea typeface="Kozuka Gothic Pro M"/>
              </a:rPr>
            </a:br>
            <a:r>
              <a:rPr lang="fr-FR" sz="3600" b="1" kern="10" dirty="0">
                <a:ln w="9525">
                  <a:noFill/>
                  <a:round/>
                  <a:headEnd/>
                  <a:tailEnd/>
                </a:ln>
                <a:solidFill>
                  <a:schemeClr val="bg1"/>
                </a:solidFill>
                <a:latin typeface="Kozuka Gothic Pro M"/>
                <a:ea typeface="Kozuka Gothic Pro M"/>
              </a:rPr>
              <a:t>n’est pas que « citadine ».</a:t>
            </a:r>
          </a:p>
          <a:p>
            <a:pPr algn="ctr"/>
            <a:r>
              <a:rPr lang="fr-FR" sz="3600" b="1" kern="10" dirty="0">
                <a:ln w="9525">
                  <a:noFill/>
                  <a:round/>
                  <a:headEnd/>
                  <a:tailEnd/>
                </a:ln>
                <a:solidFill>
                  <a:schemeClr val="bg1"/>
                </a:solidFill>
                <a:latin typeface="Kozuka Gothic Pro M"/>
                <a:ea typeface="Kozuka Gothic Pro M"/>
              </a:rPr>
              <a:t>Elle va partout où le besoin</a:t>
            </a:r>
            <a:br>
              <a:rPr lang="fr-FR" sz="3600" b="1" kern="10" dirty="0">
                <a:ln w="9525">
                  <a:noFill/>
                  <a:round/>
                  <a:headEnd/>
                  <a:tailEnd/>
                </a:ln>
                <a:solidFill>
                  <a:schemeClr val="bg1"/>
                </a:solidFill>
                <a:latin typeface="Kozuka Gothic Pro M"/>
                <a:ea typeface="Kozuka Gothic Pro M"/>
              </a:rPr>
            </a:br>
            <a:r>
              <a:rPr lang="fr-FR" sz="3600" b="1" kern="10" dirty="0">
                <a:ln w="9525">
                  <a:noFill/>
                  <a:round/>
                  <a:headEnd/>
                  <a:tailEnd/>
                </a:ln>
                <a:solidFill>
                  <a:schemeClr val="bg1"/>
                </a:solidFill>
                <a:latin typeface="Kozuka Gothic Pro M"/>
                <a:ea typeface="Kozuka Gothic Pro M"/>
              </a:rPr>
              <a:t>s’en fait sentir. </a:t>
            </a:r>
          </a:p>
        </p:txBody>
      </p:sp>
      <p:pic>
        <p:nvPicPr>
          <p:cNvPr id="8" name="Picture 11" descr="Sans titr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260648"/>
            <a:ext cx="2983680" cy="2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2" descr="C:\Users\Dudu\Desktop\cancel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87624" y="332656"/>
            <a:ext cx="1657977" cy="1643684"/>
          </a:xfrm>
          <a:prstGeom prst="rect">
            <a:avLst/>
          </a:prstGeom>
          <a:noFill/>
        </p:spPr>
      </p:pic>
      <p:pic>
        <p:nvPicPr>
          <p:cNvPr id="10" name="Picture 8" descr="C:\Users\Dudu\Desktop\acoze\logo transparent\acoze-log2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28384" y="6381328"/>
            <a:ext cx="1008112" cy="364383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755576" y="4077072"/>
            <a:ext cx="756084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 smtClean="0">
                <a:solidFill>
                  <a:srgbClr val="000066"/>
                </a:solidFill>
                <a:latin typeface="Calibri" pitchFamily="34" charset="0"/>
              </a:rPr>
              <a:t>On l’utilise aussi sur autoroutes, de ville en ville, ou pour faire du tourisme le week-end.</a:t>
            </a:r>
          </a:p>
          <a:p>
            <a:endParaRPr lang="fr-FR" sz="800" b="1" dirty="0" smtClean="0">
              <a:solidFill>
                <a:srgbClr val="000066"/>
              </a:solidFill>
              <a:latin typeface="Calibri" pitchFamily="34" charset="0"/>
            </a:endParaRPr>
          </a:p>
          <a:p>
            <a:r>
              <a:rPr lang="fr-FR" sz="2400" b="1" dirty="0" smtClean="0">
                <a:solidFill>
                  <a:srgbClr val="000066"/>
                </a:solidFill>
                <a:latin typeface="Calibri" pitchFamily="34" charset="0"/>
              </a:rPr>
              <a:t>Bref, comme tout le monde au quotidien.</a:t>
            </a:r>
          </a:p>
          <a:p>
            <a:endParaRPr lang="fr-FR" sz="800" b="1" dirty="0" smtClean="0">
              <a:solidFill>
                <a:srgbClr val="000066"/>
              </a:solidFill>
              <a:latin typeface="Calibri" pitchFamily="34" charset="0"/>
            </a:endParaRPr>
          </a:p>
          <a:p>
            <a:r>
              <a:rPr lang="fr-FR" sz="2400" b="1" dirty="0" smtClean="0">
                <a:solidFill>
                  <a:srgbClr val="000066"/>
                </a:solidFill>
                <a:latin typeface="Calibri" pitchFamily="34" charset="0"/>
              </a:rPr>
              <a:t>En milieu rural c’est même un plus, à cause de la désertification des stations services et l’absence de transports collectifs.</a:t>
            </a:r>
            <a:endParaRPr lang="fr-FR" sz="2400" b="1" dirty="0">
              <a:solidFill>
                <a:srgbClr val="000066"/>
              </a:solidFill>
              <a:latin typeface="Calibri" pitchFamily="34" charset="0"/>
            </a:endParaRPr>
          </a:p>
        </p:txBody>
      </p:sp>
      <p:pic>
        <p:nvPicPr>
          <p:cNvPr id="19458" name="Picture 2" descr="Résultat de recherche d'images pour &quot;panneau  autoroute&quot;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87824" y="2996952"/>
            <a:ext cx="936104" cy="813241"/>
          </a:xfrm>
          <a:prstGeom prst="rect">
            <a:avLst/>
          </a:prstGeom>
          <a:noFill/>
        </p:spPr>
      </p:pic>
      <p:pic>
        <p:nvPicPr>
          <p:cNvPr id="19460" name="Picture 4" descr="Image associée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76056" y="2996952"/>
            <a:ext cx="864096" cy="8640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7544" y="5013176"/>
            <a:ext cx="820891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>
                <a:solidFill>
                  <a:srgbClr val="000066"/>
                </a:solidFill>
                <a:latin typeface="Calibri" pitchFamily="34" charset="0"/>
              </a:rPr>
              <a:t>Avec </a:t>
            </a:r>
            <a:r>
              <a:rPr lang="fr-FR" sz="2400" b="1" dirty="0" smtClean="0">
                <a:solidFill>
                  <a:srgbClr val="000066"/>
                </a:solidFill>
                <a:latin typeface="Calibri" pitchFamily="34" charset="0"/>
              </a:rPr>
              <a:t>les batteries actuelles </a:t>
            </a:r>
            <a:r>
              <a:rPr lang="fr-FR" sz="2400" b="1" dirty="0">
                <a:solidFill>
                  <a:srgbClr val="000066"/>
                </a:solidFill>
                <a:latin typeface="Calibri" pitchFamily="34" charset="0"/>
              </a:rPr>
              <a:t>et le déploiement </a:t>
            </a:r>
            <a:r>
              <a:rPr lang="fr-FR" sz="2400" b="1" dirty="0" smtClean="0">
                <a:solidFill>
                  <a:srgbClr val="000066"/>
                </a:solidFill>
                <a:latin typeface="Calibri" pitchFamily="34" charset="0"/>
              </a:rPr>
              <a:t>de </a:t>
            </a:r>
            <a:r>
              <a:rPr lang="fr-FR" sz="2400" b="1" dirty="0">
                <a:solidFill>
                  <a:srgbClr val="000066"/>
                </a:solidFill>
                <a:latin typeface="Calibri" pitchFamily="34" charset="0"/>
              </a:rPr>
              <a:t>bornes </a:t>
            </a:r>
            <a:r>
              <a:rPr lang="fr-FR" sz="2400" b="1" dirty="0" smtClean="0">
                <a:solidFill>
                  <a:srgbClr val="000066"/>
                </a:solidFill>
                <a:latin typeface="Calibri" pitchFamily="34" charset="0"/>
              </a:rPr>
              <a:t>rapides (200 bornes sur le réseau Corri-Door des autoroutes), </a:t>
            </a:r>
            <a:r>
              <a:rPr lang="fr-FR" sz="2400" b="1" dirty="0">
                <a:solidFill>
                  <a:srgbClr val="000066"/>
                </a:solidFill>
                <a:latin typeface="Calibri" pitchFamily="34" charset="0"/>
              </a:rPr>
              <a:t>certains n’hésitent plus à </a:t>
            </a:r>
            <a:r>
              <a:rPr lang="fr-FR" sz="2400" b="1" dirty="0">
                <a:solidFill>
                  <a:srgbClr val="FF3300"/>
                </a:solidFill>
                <a:latin typeface="Calibri" pitchFamily="34" charset="0"/>
              </a:rPr>
              <a:t>partir en vacances</a:t>
            </a:r>
            <a:r>
              <a:rPr lang="fr-FR" sz="2400" b="1" dirty="0">
                <a:solidFill>
                  <a:srgbClr val="000066"/>
                </a:solidFill>
                <a:latin typeface="Calibri" pitchFamily="34" charset="0"/>
              </a:rPr>
              <a:t>, avec enfants et bagages.</a:t>
            </a:r>
          </a:p>
        </p:txBody>
      </p:sp>
      <p:pic>
        <p:nvPicPr>
          <p:cNvPr id="60418" name="Picture 2" descr="https://merome.net/owncloud/index.php/apps/files_sharing/ajax/publicpreview.php?x=1280&amp;y=517&amp;a=true&amp;file=P1060369.JPG&amp;t=qxjpCUdwlKSnpPr&amp;scalingup=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2348880"/>
            <a:ext cx="2880320" cy="2160240"/>
          </a:xfrm>
          <a:prstGeom prst="rect">
            <a:avLst/>
          </a:prstGeom>
          <a:noFill/>
        </p:spPr>
      </p:pic>
      <p:pic>
        <p:nvPicPr>
          <p:cNvPr id="6" name="Picture 11" descr="Sans titr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260648"/>
            <a:ext cx="2983680" cy="2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ZoneTexte 6"/>
          <p:cNvSpPr txBox="1"/>
          <p:nvPr/>
        </p:nvSpPr>
        <p:spPr>
          <a:xfrm>
            <a:off x="1907704" y="4653136"/>
            <a:ext cx="112082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>
                <a:solidFill>
                  <a:srgbClr val="000066"/>
                </a:solidFill>
              </a:rPr>
              <a:t>Photos: </a:t>
            </a:r>
            <a:r>
              <a:rPr lang="fr-FR" sz="1000" dirty="0" err="1" smtClean="0">
                <a:solidFill>
                  <a:srgbClr val="000066"/>
                </a:solidFill>
              </a:rPr>
              <a:t>Mérome</a:t>
            </a:r>
            <a:endParaRPr lang="fr-FR" sz="1000" dirty="0">
              <a:solidFill>
                <a:srgbClr val="000066"/>
              </a:solidFill>
            </a:endParaRPr>
          </a:p>
        </p:txBody>
      </p:sp>
      <p:pic>
        <p:nvPicPr>
          <p:cNvPr id="8" name="Picture 2" descr="C:\Users\Dudu\Desktop\cancel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87624" y="332656"/>
            <a:ext cx="1657977" cy="1643684"/>
          </a:xfrm>
          <a:prstGeom prst="rect">
            <a:avLst/>
          </a:prstGeom>
          <a:noFill/>
        </p:spPr>
      </p:pic>
      <p:pic>
        <p:nvPicPr>
          <p:cNvPr id="9" name="Picture 8" descr="C:\Users\Dudu\Desktop\acoze\logo transparent\acoze-log2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28384" y="6381328"/>
            <a:ext cx="1008112" cy="364383"/>
          </a:xfrm>
          <a:prstGeom prst="rect">
            <a:avLst/>
          </a:prstGeom>
          <a:noFill/>
        </p:spPr>
      </p:pic>
      <p:sp>
        <p:nvSpPr>
          <p:cNvPr id="10" name="ZoneTexte 9"/>
          <p:cNvSpPr txBox="1"/>
          <p:nvPr/>
        </p:nvSpPr>
        <p:spPr>
          <a:xfrm>
            <a:off x="4499992" y="4653136"/>
            <a:ext cx="32399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 smtClean="0">
                <a:solidFill>
                  <a:srgbClr val="000066"/>
                </a:solidFill>
              </a:rPr>
              <a:t>Bornes Corri-Door de recharge rapide sur autoroutes</a:t>
            </a:r>
            <a:endParaRPr lang="fr-FR" sz="1000" dirty="0">
              <a:solidFill>
                <a:srgbClr val="000066"/>
              </a:solidFill>
            </a:endParaRPr>
          </a:p>
        </p:txBody>
      </p:sp>
      <p:pic>
        <p:nvPicPr>
          <p:cNvPr id="1027" name="Picture 3" descr="C:\Users\Dudu\Desktop\2018-02-13_15h29_2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83968" y="1340768"/>
            <a:ext cx="3816224" cy="31683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1916832"/>
            <a:ext cx="5616575" cy="3779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10" descr="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8104" y="332656"/>
            <a:ext cx="3180809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8" descr="C:\Users\Dudu\Desktop\acoze\logo transparent\acoze-log2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28384" y="6381328"/>
            <a:ext cx="1008112" cy="36438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ZoneTexte 4"/>
          <p:cNvSpPr txBox="1">
            <a:spLocks noChangeArrowheads="1"/>
          </p:cNvSpPr>
          <p:nvPr/>
        </p:nvSpPr>
        <p:spPr bwMode="auto">
          <a:xfrm>
            <a:off x="5508625" y="404813"/>
            <a:ext cx="316706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/>
            <a:r>
              <a:rPr lang="fr-FR" sz="2400" b="1">
                <a:solidFill>
                  <a:srgbClr val="002060"/>
                </a:solidFill>
                <a:latin typeface="Verdana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lang="fr-FR" sz="3200" b="1"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31746" name="Rectangle 3"/>
          <p:cNvSpPr>
            <a:spLocks noChangeArrowheads="1"/>
          </p:cNvSpPr>
          <p:nvPr/>
        </p:nvSpPr>
        <p:spPr bwMode="auto">
          <a:xfrm>
            <a:off x="827584" y="3001888"/>
            <a:ext cx="7704856" cy="3508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fr-FR" sz="2400" b="1" dirty="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Piétons et conducteurs doivent rester </a:t>
            </a:r>
            <a:r>
              <a:rPr lang="fr-FR" sz="2400" b="1" dirty="0" smtClean="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vigilants.</a:t>
            </a:r>
            <a:br>
              <a:rPr lang="fr-FR" sz="2400" b="1" dirty="0" smtClean="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</a:br>
            <a:r>
              <a:rPr lang="fr-FR" sz="2400" b="1" dirty="0" smtClean="0">
                <a:solidFill>
                  <a:srgbClr val="00206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En France, </a:t>
            </a:r>
            <a:r>
              <a:rPr lang="fr-FR" sz="2400" b="1" dirty="0" smtClean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1 piéton sur 2 utilise son </a:t>
            </a:r>
            <a:r>
              <a:rPr lang="fr-FR" sz="2400" b="1" dirty="0" smtClean="0">
                <a:solidFill>
                  <a:srgbClr val="FF33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Smartphone</a:t>
            </a:r>
            <a:r>
              <a:rPr lang="fr-FR" sz="2400" b="1" dirty="0" smtClean="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fr-FR" sz="2400" b="1" dirty="0" smtClean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en traversant la rue. Et des conducteurs consultent leurs </a:t>
            </a:r>
            <a:r>
              <a:rPr lang="fr-FR" sz="2400" b="1" dirty="0" smtClean="0">
                <a:solidFill>
                  <a:srgbClr val="FF3300"/>
                </a:solidFill>
                <a:latin typeface="Calibri" pitchFamily="34" charset="0"/>
                <a:cs typeface="Calibri" pitchFamily="34" charset="0"/>
              </a:rPr>
              <a:t>mails</a:t>
            </a:r>
            <a:r>
              <a:rPr lang="fr-FR" sz="2400" b="1" dirty="0" smtClean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 en roulant.</a:t>
            </a:r>
          </a:p>
          <a:p>
            <a:r>
              <a:rPr lang="fr-FR" sz="1000" b="1" dirty="0" smtClean="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fr-FR" sz="2400" b="1" dirty="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/>
            </a:r>
            <a:br>
              <a:rPr lang="fr-FR" sz="2400" b="1" dirty="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</a:br>
            <a:r>
              <a:rPr lang="fr-FR" sz="2400" b="1" dirty="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Jusqu’à 30 km/h, </a:t>
            </a:r>
            <a:r>
              <a:rPr lang="fr-FR" sz="2400" b="1" dirty="0" smtClean="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certaines </a:t>
            </a:r>
            <a:r>
              <a:rPr lang="fr-FR" sz="2400" b="1" dirty="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voitures électriques émettent </a:t>
            </a:r>
            <a:r>
              <a:rPr lang="fr-FR" sz="2400" b="1" dirty="0" smtClean="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un </a:t>
            </a:r>
            <a:r>
              <a:rPr lang="fr-FR" sz="2400" b="1" dirty="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signal sonore pour prévenir les piétons.</a:t>
            </a:r>
          </a:p>
          <a:p>
            <a:endParaRPr lang="fr-FR" sz="1000" b="1" dirty="0">
              <a:solidFill>
                <a:srgbClr val="00206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r>
              <a:rPr lang="fr-FR" sz="2400" b="1" dirty="0">
                <a:solidFill>
                  <a:srgbClr val="FF33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Au-delà, ce sont le bruit des pneus et le sifflement du vent qui prennent le relais. </a:t>
            </a:r>
          </a:p>
          <a:p>
            <a:pPr eaLnBrk="0" hangingPunct="0"/>
            <a:endParaRPr lang="fr-FR" sz="1000" b="1" dirty="0">
              <a:solidFill>
                <a:srgbClr val="00206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2051" name="Picture 3" descr="C:\Users\Dudu\Desktop\acoze\5 bonnes raisons-idees recus-sur-VE\bulles et autres dessins\2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395536" y="332656"/>
            <a:ext cx="4297238" cy="2743200"/>
          </a:xfrm>
          <a:prstGeom prst="rect">
            <a:avLst/>
          </a:prstGeom>
          <a:noFill/>
        </p:spPr>
      </p:pic>
      <p:sp>
        <p:nvSpPr>
          <p:cNvPr id="9" name="WordArt 7"/>
          <p:cNvSpPr>
            <a:spLocks noChangeArrowheads="1" noChangeShapeType="1" noTextEdit="1"/>
          </p:cNvSpPr>
          <p:nvPr/>
        </p:nvSpPr>
        <p:spPr bwMode="auto">
          <a:xfrm>
            <a:off x="683568" y="692696"/>
            <a:ext cx="3744416" cy="158417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fr-FR" sz="3600" b="1" kern="10" dirty="0">
                <a:ln w="9525">
                  <a:noFill/>
                  <a:round/>
                  <a:headEnd/>
                  <a:tailEnd/>
                </a:ln>
                <a:solidFill>
                  <a:schemeClr val="bg1"/>
                </a:solidFill>
                <a:latin typeface="Kozuka Gothic Pro M"/>
                <a:ea typeface="Kozuka Gothic Pro M"/>
              </a:rPr>
              <a:t>Non,</a:t>
            </a:r>
          </a:p>
          <a:p>
            <a:pPr algn="ctr"/>
            <a:r>
              <a:rPr lang="fr-FR" sz="3600" b="1" kern="10" dirty="0">
                <a:ln w="9525">
                  <a:noFill/>
                  <a:round/>
                  <a:headEnd/>
                  <a:tailEnd/>
                </a:ln>
                <a:solidFill>
                  <a:schemeClr val="bg1"/>
                </a:solidFill>
                <a:latin typeface="Kozuka Gothic Pro M"/>
                <a:ea typeface="Kozuka Gothic Pro M"/>
              </a:rPr>
              <a:t>C’est l’inattention qui</a:t>
            </a:r>
          </a:p>
          <a:p>
            <a:pPr algn="ctr"/>
            <a:r>
              <a:rPr lang="fr-FR" sz="3600" b="1" kern="10" dirty="0">
                <a:ln w="9525">
                  <a:noFill/>
                  <a:round/>
                  <a:headEnd/>
                  <a:tailEnd/>
                </a:ln>
                <a:solidFill>
                  <a:schemeClr val="bg1"/>
                </a:solidFill>
                <a:latin typeface="Kozuka Gothic Pro M"/>
                <a:ea typeface="Kozuka Gothic Pro M"/>
              </a:rPr>
              <a:t>est dangereuse ! </a:t>
            </a:r>
          </a:p>
        </p:txBody>
      </p:sp>
      <p:pic>
        <p:nvPicPr>
          <p:cNvPr id="7" name="Picture 10" descr="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8104" y="332656"/>
            <a:ext cx="3180809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C:\Users\Dudu\Desktop\cancel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28184" y="260648"/>
            <a:ext cx="1657977" cy="1643684"/>
          </a:xfrm>
          <a:prstGeom prst="rect">
            <a:avLst/>
          </a:prstGeom>
          <a:noFill/>
        </p:spPr>
      </p:pic>
      <p:pic>
        <p:nvPicPr>
          <p:cNvPr id="10" name="Picture 8" descr="C:\Users\Dudu\Desktop\acoze\logo transparent\acoze-log2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28384" y="6381328"/>
            <a:ext cx="1008112" cy="36438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050" y="908050"/>
            <a:ext cx="5113338" cy="5081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7" descr="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000" y="332656"/>
            <a:ext cx="2724883" cy="19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8" descr="C:\Users\Dudu\Desktop\acoze\logo transparent\acoze-log2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28384" y="6381328"/>
            <a:ext cx="1008112" cy="36438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Dudu\Desktop\Nouveau dossier\2017-11-30_18h54_06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908720"/>
            <a:ext cx="4104457" cy="2285427"/>
          </a:xfrm>
          <a:prstGeom prst="rect">
            <a:avLst/>
          </a:prstGeom>
          <a:noFill/>
        </p:spPr>
      </p:pic>
      <p:pic>
        <p:nvPicPr>
          <p:cNvPr id="8" name="Picture 8" descr="C:\Users\Dudu\Desktop\acoze\logo transparent\acoze-log2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28384" y="6381328"/>
            <a:ext cx="1008112" cy="364383"/>
          </a:xfrm>
          <a:prstGeom prst="rect">
            <a:avLst/>
          </a:prstGeom>
          <a:noFill/>
        </p:spPr>
      </p:pic>
      <p:pic>
        <p:nvPicPr>
          <p:cNvPr id="10" name="Picture 3" descr="C:\Users\Dudu\Desktop\vw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261" y="3356992"/>
            <a:ext cx="5240431" cy="3291944"/>
          </a:xfrm>
          <a:prstGeom prst="rect">
            <a:avLst/>
          </a:prstGeom>
          <a:noFill/>
        </p:spPr>
      </p:pic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5076056" y="4221088"/>
            <a:ext cx="3528392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fr-FR" altLang="ja-JP" sz="2400" b="1" dirty="0" smtClean="0">
                <a:solidFill>
                  <a:srgbClr val="000066"/>
                </a:solidFill>
                <a:latin typeface="+mj-lt"/>
                <a:ea typeface="MS Mincho" pitchFamily="49" charset="-128"/>
                <a:cs typeface="Arial" pitchFamily="34" charset="0"/>
              </a:rPr>
              <a:t>Mais les éléments de structure et de mobilité présentent une </a:t>
            </a:r>
            <a:r>
              <a:rPr lang="fr-FR" altLang="ja-JP" sz="2400" b="1" dirty="0" smtClean="0">
                <a:solidFill>
                  <a:srgbClr val="FF3300"/>
                </a:solidFill>
                <a:latin typeface="+mj-lt"/>
                <a:ea typeface="MS Mincho" pitchFamily="49" charset="-128"/>
                <a:cs typeface="Arial" pitchFamily="34" charset="0"/>
              </a:rPr>
              <a:t>rupture technologique </a:t>
            </a:r>
            <a:r>
              <a:rPr lang="fr-FR" altLang="ja-JP" sz="2400" b="1" dirty="0" smtClean="0">
                <a:solidFill>
                  <a:srgbClr val="000066"/>
                </a:solidFill>
                <a:latin typeface="+mj-lt"/>
                <a:ea typeface="MS Mincho" pitchFamily="49" charset="-128"/>
                <a:cs typeface="Arial" pitchFamily="34" charset="0"/>
              </a:rPr>
              <a:t>majeure.</a:t>
            </a:r>
            <a:endParaRPr kumimoji="0" lang="fr-FR" altLang="ja-JP" sz="2400" b="1" i="0" u="none" strike="noStrike" cap="none" normalizeH="0" baseline="0" dirty="0">
              <a:ln>
                <a:noFill/>
              </a:ln>
              <a:solidFill>
                <a:srgbClr val="000066"/>
              </a:solidFill>
              <a:effectLst/>
              <a:latin typeface="+mj-lt"/>
              <a:cs typeface="Arial" pitchFamily="34" charset="0"/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5076057" y="863134"/>
            <a:ext cx="3600399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fr-FR" altLang="ja-JP" sz="2400" b="1" dirty="0" smtClean="0">
                <a:solidFill>
                  <a:srgbClr val="000066"/>
                </a:solidFill>
                <a:latin typeface="+mn-lt"/>
                <a:ea typeface="MS Mincho" pitchFamily="49" charset="-128"/>
                <a:cs typeface="Arial" pitchFamily="34" charset="0"/>
              </a:rPr>
              <a:t>C’est une voiture comme les autres.</a:t>
            </a:r>
            <a:endParaRPr lang="fr-FR" altLang="ja-JP" sz="800" b="1" dirty="0" smtClean="0">
              <a:solidFill>
                <a:srgbClr val="000066"/>
              </a:solidFill>
              <a:latin typeface="+mn-lt"/>
              <a:ea typeface="MS Mincho" pitchFamily="49" charset="-128"/>
              <a:cs typeface="Arial" pitchFamily="34" charset="0"/>
            </a:endParaRPr>
          </a:p>
          <a:p>
            <a:pPr lvl="0"/>
            <a:r>
              <a:rPr lang="fr-FR" altLang="ja-JP" sz="800" b="1" dirty="0" smtClean="0">
                <a:solidFill>
                  <a:srgbClr val="000066"/>
                </a:solidFill>
                <a:latin typeface="+mn-lt"/>
                <a:ea typeface="MS Mincho" pitchFamily="49" charset="-128"/>
                <a:cs typeface="Arial" pitchFamily="34" charset="0"/>
              </a:rPr>
              <a:t> </a:t>
            </a:r>
            <a:r>
              <a:rPr lang="fr-FR" altLang="ja-JP" sz="2400" b="1" dirty="0" smtClean="0">
                <a:solidFill>
                  <a:srgbClr val="000066"/>
                </a:solidFill>
                <a:latin typeface="+mn-lt"/>
                <a:ea typeface="MS Mincho" pitchFamily="49" charset="-128"/>
                <a:cs typeface="Arial" pitchFamily="34" charset="0"/>
              </a:rPr>
              <a:t/>
            </a:r>
            <a:br>
              <a:rPr lang="fr-FR" altLang="ja-JP" sz="2400" b="1" dirty="0" smtClean="0">
                <a:solidFill>
                  <a:srgbClr val="000066"/>
                </a:solidFill>
                <a:latin typeface="+mn-lt"/>
                <a:ea typeface="MS Mincho" pitchFamily="49" charset="-128"/>
                <a:cs typeface="Arial" pitchFamily="34" charset="0"/>
              </a:rPr>
            </a:br>
            <a:r>
              <a:rPr lang="fr-FR" altLang="ja-JP" sz="2400" b="1" dirty="0" smtClean="0">
                <a:solidFill>
                  <a:srgbClr val="000066"/>
                </a:solidFill>
                <a:latin typeface="+mn-lt"/>
                <a:ea typeface="MS Mincho" pitchFamily="49" charset="-128"/>
                <a:cs typeface="Arial" pitchFamily="34" charset="0"/>
              </a:rPr>
              <a:t>Elle </a:t>
            </a:r>
            <a:r>
              <a:rPr lang="fr-FR" altLang="ja-JP" sz="2400" b="1" dirty="0" smtClean="0">
                <a:solidFill>
                  <a:srgbClr val="000066"/>
                </a:solidFill>
                <a:latin typeface="+mj-lt"/>
                <a:ea typeface="MS Mincho" pitchFamily="49" charset="-128"/>
                <a:cs typeface="Arial" pitchFamily="34" charset="0"/>
              </a:rPr>
              <a:t>offre les </a:t>
            </a:r>
            <a:r>
              <a:rPr lang="fr-FR" altLang="ja-JP" sz="2600" b="1" dirty="0">
                <a:ln>
                  <a:solidFill>
                    <a:schemeClr val="bg1"/>
                  </a:solidFill>
                </a:ln>
                <a:solidFill>
                  <a:srgbClr val="FF3300"/>
                </a:solidFill>
                <a:latin typeface="+mj-lt"/>
                <a:ea typeface="MS Mincho" pitchFamily="49" charset="-128"/>
                <a:cs typeface="Arial" pitchFamily="34" charset="0"/>
              </a:rPr>
              <a:t>mêmes éléments </a:t>
            </a:r>
            <a:r>
              <a:rPr lang="fr-FR" altLang="ja-JP" sz="2400" b="1" dirty="0">
                <a:solidFill>
                  <a:srgbClr val="000066"/>
                </a:solidFill>
                <a:latin typeface="+mj-lt"/>
                <a:ea typeface="MS Mincho" pitchFamily="49" charset="-128"/>
                <a:cs typeface="Arial" pitchFamily="34" charset="0"/>
              </a:rPr>
              <a:t>de </a:t>
            </a:r>
            <a:r>
              <a:rPr lang="fr-FR" altLang="ja-JP" sz="2400" b="1" dirty="0" smtClean="0">
                <a:solidFill>
                  <a:srgbClr val="000066"/>
                </a:solidFill>
                <a:latin typeface="+mj-lt"/>
                <a:ea typeface="MS Mincho" pitchFamily="49" charset="-128"/>
                <a:cs typeface="Arial" pitchFamily="34" charset="0"/>
              </a:rPr>
              <a:t>confort et </a:t>
            </a:r>
            <a:r>
              <a:rPr lang="fr-FR" altLang="ja-JP" sz="2400" b="1" dirty="0">
                <a:solidFill>
                  <a:srgbClr val="000066"/>
                </a:solidFill>
                <a:latin typeface="+mj-lt"/>
                <a:ea typeface="MS Mincho" pitchFamily="49" charset="-128"/>
                <a:cs typeface="Arial" pitchFamily="34" charset="0"/>
              </a:rPr>
              <a:t>de </a:t>
            </a:r>
            <a:r>
              <a:rPr lang="fr-FR" altLang="ja-JP" sz="2400" b="1" dirty="0" smtClean="0">
                <a:solidFill>
                  <a:srgbClr val="000066"/>
                </a:solidFill>
                <a:latin typeface="+mj-lt"/>
                <a:ea typeface="MS Mincho" pitchFamily="49" charset="-128"/>
                <a:cs typeface="Arial" pitchFamily="34" charset="0"/>
              </a:rPr>
              <a:t>sécurité.</a:t>
            </a:r>
            <a:endParaRPr kumimoji="0" lang="fr-FR" altLang="ja-JP" sz="2400" b="1" i="0" u="none" strike="noStrike" cap="none" normalizeH="0" baseline="0" dirty="0">
              <a:ln>
                <a:noFill/>
              </a:ln>
              <a:solidFill>
                <a:srgbClr val="000066"/>
              </a:solidFill>
              <a:effectLst/>
              <a:latin typeface="+mj-lt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ZoneTexte 4"/>
          <p:cNvSpPr txBox="1">
            <a:spLocks noChangeArrowheads="1"/>
          </p:cNvSpPr>
          <p:nvPr/>
        </p:nvSpPr>
        <p:spPr bwMode="auto">
          <a:xfrm>
            <a:off x="5508625" y="404813"/>
            <a:ext cx="316706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/>
            <a:r>
              <a:rPr lang="fr-FR" sz="2400" b="1">
                <a:solidFill>
                  <a:srgbClr val="002060"/>
                </a:solidFill>
                <a:latin typeface="Verdana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lang="fr-FR" sz="3200" b="1"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33795" name="Rectangle 3"/>
          <p:cNvSpPr>
            <a:spLocks noChangeArrowheads="1"/>
          </p:cNvSpPr>
          <p:nvPr/>
        </p:nvSpPr>
        <p:spPr bwMode="auto">
          <a:xfrm>
            <a:off x="611560" y="3284984"/>
            <a:ext cx="8352928" cy="2616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fr-FR" sz="2400" b="1" dirty="0" smtClean="0">
                <a:solidFill>
                  <a:srgbClr val="000066"/>
                </a:solidFill>
                <a:latin typeface="Calibri" pitchFamily="34" charset="0"/>
              </a:rPr>
              <a:t>A la maison, un VE ne </a:t>
            </a:r>
            <a:r>
              <a:rPr lang="fr-FR" sz="2400" b="1" dirty="0">
                <a:solidFill>
                  <a:srgbClr val="000066"/>
                </a:solidFill>
                <a:latin typeface="Calibri" pitchFamily="34" charset="0"/>
              </a:rPr>
              <a:t>consomme pas plus que la résistance</a:t>
            </a:r>
            <a:br>
              <a:rPr lang="fr-FR" sz="2400" b="1" dirty="0">
                <a:solidFill>
                  <a:srgbClr val="000066"/>
                </a:solidFill>
                <a:latin typeface="Calibri" pitchFamily="34" charset="0"/>
              </a:rPr>
            </a:br>
            <a:r>
              <a:rPr lang="fr-FR" sz="2400" b="1" dirty="0" smtClean="0">
                <a:solidFill>
                  <a:srgbClr val="000066"/>
                </a:solidFill>
                <a:latin typeface="Calibri" pitchFamily="34" charset="0"/>
              </a:rPr>
              <a:t>électrique d’un </a:t>
            </a:r>
            <a:r>
              <a:rPr lang="fr-FR" sz="2400" b="1" dirty="0">
                <a:solidFill>
                  <a:srgbClr val="FF3300"/>
                </a:solidFill>
                <a:latin typeface="Calibri" pitchFamily="34" charset="0"/>
              </a:rPr>
              <a:t>chauffe-eau</a:t>
            </a:r>
            <a:r>
              <a:rPr lang="fr-FR" sz="2400" b="1" dirty="0">
                <a:solidFill>
                  <a:srgbClr val="000066"/>
                </a:solidFill>
                <a:latin typeface="Calibri" pitchFamily="34" charset="0"/>
              </a:rPr>
              <a:t>.</a:t>
            </a:r>
            <a:endParaRPr lang="fr-FR" sz="1000" b="1" dirty="0">
              <a:solidFill>
                <a:srgbClr val="000066"/>
              </a:solidFill>
              <a:latin typeface="Calibri" pitchFamily="34" charset="0"/>
            </a:endParaRPr>
          </a:p>
          <a:p>
            <a:endParaRPr lang="fr-FR" sz="1000" b="1" dirty="0">
              <a:solidFill>
                <a:srgbClr val="000066"/>
              </a:solidFill>
              <a:latin typeface="Calibri" pitchFamily="34" charset="0"/>
            </a:endParaRPr>
          </a:p>
          <a:p>
            <a:r>
              <a:rPr lang="fr-FR" sz="2400" b="1" dirty="0">
                <a:solidFill>
                  <a:srgbClr val="000066"/>
                </a:solidFill>
                <a:latin typeface="Calibri" pitchFamily="34" charset="0"/>
              </a:rPr>
              <a:t>On </a:t>
            </a:r>
            <a:r>
              <a:rPr lang="fr-FR" sz="2400" b="1" dirty="0" smtClean="0">
                <a:solidFill>
                  <a:srgbClr val="000066"/>
                </a:solidFill>
                <a:latin typeface="Calibri" pitchFamily="34" charset="0"/>
              </a:rPr>
              <a:t>recharge </a:t>
            </a:r>
            <a:r>
              <a:rPr lang="fr-FR" sz="2400" b="1" dirty="0">
                <a:solidFill>
                  <a:srgbClr val="000066"/>
                </a:solidFill>
                <a:latin typeface="Calibri" pitchFamily="34" charset="0"/>
              </a:rPr>
              <a:t>essentiellement la </a:t>
            </a:r>
            <a:r>
              <a:rPr lang="fr-FR" sz="2400" b="1" dirty="0" smtClean="0">
                <a:solidFill>
                  <a:srgbClr val="FF3300"/>
                </a:solidFill>
                <a:latin typeface="Calibri" pitchFamily="34" charset="0"/>
              </a:rPr>
              <a:t>nuit</a:t>
            </a:r>
            <a:r>
              <a:rPr lang="fr-FR" sz="2400" b="1" dirty="0" smtClean="0">
                <a:solidFill>
                  <a:srgbClr val="000066"/>
                </a:solidFill>
                <a:latin typeface="Calibri" pitchFamily="34" charset="0"/>
              </a:rPr>
              <a:t>. Les centrales nucléaires fonctionnent encore, mais les </a:t>
            </a:r>
            <a:r>
              <a:rPr lang="fr-FR" sz="2400" b="1" dirty="0">
                <a:solidFill>
                  <a:srgbClr val="000066"/>
                </a:solidFill>
                <a:latin typeface="Calibri" pitchFamily="34" charset="0"/>
              </a:rPr>
              <a:t>industries sont à l’arrêt.</a:t>
            </a:r>
            <a:endParaRPr lang="fr-FR" sz="1000" b="1" dirty="0">
              <a:solidFill>
                <a:srgbClr val="000066"/>
              </a:solidFill>
              <a:latin typeface="Calibri" pitchFamily="34" charset="0"/>
            </a:endParaRPr>
          </a:p>
          <a:p>
            <a:endParaRPr lang="fr-FR" sz="1000" b="1" dirty="0">
              <a:solidFill>
                <a:srgbClr val="002060"/>
              </a:solidFill>
              <a:latin typeface="Calibri" pitchFamily="34" charset="0"/>
            </a:endParaRPr>
          </a:p>
          <a:p>
            <a:r>
              <a:rPr lang="fr-FR" sz="2400" b="1" dirty="0" smtClean="0">
                <a:solidFill>
                  <a:srgbClr val="000066"/>
                </a:solidFill>
                <a:latin typeface="Calibri" pitchFamily="34" charset="0"/>
              </a:rPr>
              <a:t>Trente millions </a:t>
            </a:r>
            <a:r>
              <a:rPr lang="fr-FR" sz="2400" b="1" dirty="0">
                <a:solidFill>
                  <a:srgbClr val="000066"/>
                </a:solidFill>
                <a:latin typeface="Calibri" pitchFamily="34" charset="0"/>
              </a:rPr>
              <a:t>de VE </a:t>
            </a:r>
            <a:r>
              <a:rPr lang="fr-FR" sz="2400" b="1" dirty="0" smtClean="0">
                <a:solidFill>
                  <a:srgbClr val="000066"/>
                </a:solidFill>
                <a:latin typeface="Calibri" pitchFamily="34" charset="0"/>
              </a:rPr>
              <a:t>ne consommeraient que </a:t>
            </a:r>
            <a:r>
              <a:rPr lang="fr-FR" sz="2400" b="1" dirty="0" smtClean="0">
                <a:solidFill>
                  <a:srgbClr val="FF3300"/>
                </a:solidFill>
                <a:latin typeface="Calibri" pitchFamily="34" charset="0"/>
              </a:rPr>
              <a:t>15%</a:t>
            </a:r>
            <a:r>
              <a:rPr lang="fr-FR" sz="2400" b="1" dirty="0" smtClean="0">
                <a:solidFill>
                  <a:srgbClr val="000066"/>
                </a:solidFill>
                <a:latin typeface="Calibri" pitchFamily="34" charset="0"/>
              </a:rPr>
              <a:t> </a:t>
            </a:r>
            <a:r>
              <a:rPr lang="fr-FR" sz="2400" b="1" dirty="0">
                <a:solidFill>
                  <a:srgbClr val="000066"/>
                </a:solidFill>
                <a:latin typeface="Calibri" pitchFamily="34" charset="0"/>
              </a:rPr>
              <a:t>de la </a:t>
            </a:r>
            <a:r>
              <a:rPr lang="fr-FR" sz="2400" b="1" dirty="0" smtClean="0">
                <a:solidFill>
                  <a:srgbClr val="000066"/>
                </a:solidFill>
                <a:latin typeface="Calibri" pitchFamily="34" charset="0"/>
              </a:rPr>
              <a:t>production annuelle d’électricité de la France.</a:t>
            </a:r>
            <a:endParaRPr lang="fr-FR" sz="1000" b="1" dirty="0">
              <a:solidFill>
                <a:srgbClr val="000066"/>
              </a:solidFill>
              <a:latin typeface="Calibri" pitchFamily="34" charset="0"/>
            </a:endParaRPr>
          </a:p>
        </p:txBody>
      </p:sp>
      <p:pic>
        <p:nvPicPr>
          <p:cNvPr id="3074" name="Picture 2" descr="C:\Users\Dudu\Desktop\acoze\5 bonnes raisons-idees recus-sur-VE\bulles et autres dessins\3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3851920" y="476672"/>
            <a:ext cx="3168352" cy="2266996"/>
          </a:xfrm>
          <a:prstGeom prst="rect">
            <a:avLst/>
          </a:prstGeom>
          <a:noFill/>
        </p:spPr>
      </p:pic>
      <p:sp>
        <p:nvSpPr>
          <p:cNvPr id="7" name="WordArt 7"/>
          <p:cNvSpPr>
            <a:spLocks noChangeArrowheads="1" noChangeShapeType="1" noTextEdit="1"/>
          </p:cNvSpPr>
          <p:nvPr/>
        </p:nvSpPr>
        <p:spPr bwMode="auto">
          <a:xfrm>
            <a:off x="4211960" y="980728"/>
            <a:ext cx="2664296" cy="108012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fr-FR" sz="3600" b="1" kern="10" dirty="0">
                <a:ln w="9525">
                  <a:noFill/>
                  <a:round/>
                  <a:headEnd/>
                  <a:tailEnd/>
                </a:ln>
                <a:solidFill>
                  <a:schemeClr val="bg1"/>
                </a:solidFill>
                <a:latin typeface="Kozuka Gothic Pro M"/>
                <a:ea typeface="Kozuka Gothic Pro M"/>
              </a:rPr>
              <a:t>Non,</a:t>
            </a:r>
          </a:p>
          <a:p>
            <a:pPr algn="ctr"/>
            <a:r>
              <a:rPr lang="fr-FR" sz="3600" b="1" kern="10" dirty="0">
                <a:ln w="9525">
                  <a:noFill/>
                  <a:round/>
                  <a:headEnd/>
                  <a:tailEnd/>
                </a:ln>
                <a:solidFill>
                  <a:schemeClr val="bg1"/>
                </a:solidFill>
                <a:latin typeface="Kozuka Gothic Pro M"/>
                <a:ea typeface="Kozuka Gothic Pro M"/>
              </a:rPr>
              <a:t>C’est inutile ! </a:t>
            </a:r>
          </a:p>
        </p:txBody>
      </p:sp>
      <p:pic>
        <p:nvPicPr>
          <p:cNvPr id="8" name="Picture 7" descr="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000" y="332656"/>
            <a:ext cx="2724883" cy="19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C:\Users\Dudu\Desktop\cancel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1600" y="332656"/>
            <a:ext cx="1657977" cy="1643684"/>
          </a:xfrm>
          <a:prstGeom prst="rect">
            <a:avLst/>
          </a:prstGeom>
          <a:noFill/>
        </p:spPr>
      </p:pic>
      <p:pic>
        <p:nvPicPr>
          <p:cNvPr id="10" name="Picture 8" descr="C:\Users\Dudu\Desktop\acoze\logo transparent\acoze-log2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28384" y="6381328"/>
            <a:ext cx="1008112" cy="36438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C:\Users\Dudu\Desktop\acoze\logo transparent\acoze-log2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56376" y="6309320"/>
            <a:ext cx="1008112" cy="364383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1115616" y="4869160"/>
            <a:ext cx="684076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 smtClean="0">
                <a:solidFill>
                  <a:srgbClr val="000066"/>
                </a:solidFill>
                <a:latin typeface="Calibri" pitchFamily="34" charset="0"/>
              </a:rPr>
              <a:t>le V2G va permettre aux VE de </a:t>
            </a:r>
            <a:r>
              <a:rPr lang="fr-FR" sz="2400" b="1" dirty="0" smtClean="0">
                <a:solidFill>
                  <a:srgbClr val="FF3300"/>
                </a:solidFill>
                <a:latin typeface="Calibri" pitchFamily="34" charset="0"/>
              </a:rPr>
              <a:t>stocker </a:t>
            </a:r>
            <a:r>
              <a:rPr lang="fr-FR" sz="2400" b="1" dirty="0" smtClean="0">
                <a:solidFill>
                  <a:srgbClr val="000066"/>
                </a:solidFill>
                <a:latin typeface="Calibri" pitchFamily="34" charset="0"/>
              </a:rPr>
              <a:t>l’électricité</a:t>
            </a:r>
          </a:p>
          <a:p>
            <a:r>
              <a:rPr lang="fr-FR" sz="2400" b="1" dirty="0" smtClean="0">
                <a:solidFill>
                  <a:srgbClr val="000066"/>
                </a:solidFill>
                <a:latin typeface="Calibri" pitchFamily="34" charset="0"/>
              </a:rPr>
              <a:t>pour en </a:t>
            </a:r>
            <a:r>
              <a:rPr lang="fr-FR" sz="2400" b="1" dirty="0" smtClean="0">
                <a:solidFill>
                  <a:srgbClr val="FF3300"/>
                </a:solidFill>
                <a:latin typeface="Calibri" pitchFamily="34" charset="0"/>
              </a:rPr>
              <a:t>rendre</a:t>
            </a:r>
            <a:r>
              <a:rPr lang="fr-FR" sz="2400" b="1" dirty="0" smtClean="0">
                <a:solidFill>
                  <a:srgbClr val="000066"/>
                </a:solidFill>
                <a:latin typeface="Calibri" pitchFamily="34" charset="0"/>
              </a:rPr>
              <a:t> une partie aux heures de pointes de consommation, du matin et du début de soirée. Assurant ainsi une stabilité du réseau électrique.</a:t>
            </a:r>
            <a:endParaRPr lang="fr-FR" sz="2400" b="1" dirty="0">
              <a:solidFill>
                <a:srgbClr val="000066"/>
              </a:solidFill>
              <a:latin typeface="Calibri" pitchFamily="34" charset="0"/>
            </a:endParaRPr>
          </a:p>
        </p:txBody>
      </p:sp>
      <p:pic>
        <p:nvPicPr>
          <p:cNvPr id="1028" name="Picture 4" descr="Fonctionnement-V2G-WE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908720"/>
            <a:ext cx="6696744" cy="3720413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1835696" y="260648"/>
            <a:ext cx="54850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 smtClean="0">
                <a:solidFill>
                  <a:srgbClr val="000066"/>
                </a:solidFill>
                <a:latin typeface="Calibri" pitchFamily="34" charset="0"/>
              </a:rPr>
              <a:t>LE SYSTEME « VEHICULE TO GRID » (V2G )</a:t>
            </a:r>
            <a:endParaRPr lang="fr-FR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2060848"/>
            <a:ext cx="5472677" cy="27369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6" descr="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000" y="476672"/>
            <a:ext cx="3169473" cy="2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8" descr="C:\Users\Dudu\Desktop\acoze\logo transparent\acoze-log2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28384" y="6381328"/>
            <a:ext cx="1008112" cy="36438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ZoneTexte 4"/>
          <p:cNvSpPr txBox="1">
            <a:spLocks noChangeArrowheads="1"/>
          </p:cNvSpPr>
          <p:nvPr/>
        </p:nvSpPr>
        <p:spPr bwMode="auto">
          <a:xfrm>
            <a:off x="5508625" y="404813"/>
            <a:ext cx="316706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/>
            <a:r>
              <a:rPr lang="fr-FR" sz="2400" b="1">
                <a:solidFill>
                  <a:srgbClr val="002060"/>
                </a:solidFill>
                <a:latin typeface="Verdana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lang="fr-FR" sz="3200" b="1"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37891" name="Rectangle 3"/>
          <p:cNvSpPr>
            <a:spLocks noChangeArrowheads="1"/>
          </p:cNvSpPr>
          <p:nvPr/>
        </p:nvSpPr>
        <p:spPr bwMode="auto">
          <a:xfrm>
            <a:off x="683568" y="3861048"/>
            <a:ext cx="7848872" cy="17235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fr-FR" sz="2400" b="1" dirty="0">
                <a:solidFill>
                  <a:srgbClr val="000066"/>
                </a:solidFill>
                <a:latin typeface="Calibri" pitchFamily="34" charset="0"/>
              </a:rPr>
              <a:t>À domicile, </a:t>
            </a:r>
            <a:r>
              <a:rPr lang="fr-FR" sz="2400" b="1" dirty="0" smtClean="0">
                <a:solidFill>
                  <a:srgbClr val="000066"/>
                </a:solidFill>
                <a:latin typeface="Calibri" pitchFamily="34" charset="0"/>
              </a:rPr>
              <a:t>on recharge </a:t>
            </a:r>
            <a:r>
              <a:rPr lang="fr-FR" sz="2400" b="1" dirty="0" smtClean="0">
                <a:solidFill>
                  <a:srgbClr val="FF3300"/>
                </a:solidFill>
                <a:latin typeface="Calibri" pitchFamily="34" charset="0"/>
              </a:rPr>
              <a:t>quelques heures </a:t>
            </a:r>
            <a:r>
              <a:rPr lang="fr-FR" sz="2400" b="1" dirty="0" smtClean="0">
                <a:solidFill>
                  <a:srgbClr val="000066"/>
                </a:solidFill>
                <a:latin typeface="Calibri" pitchFamily="34" charset="0"/>
              </a:rPr>
              <a:t>toutes </a:t>
            </a:r>
            <a:r>
              <a:rPr lang="fr-FR" sz="2400" b="1" dirty="0">
                <a:solidFill>
                  <a:srgbClr val="000066"/>
                </a:solidFill>
                <a:latin typeface="Calibri" pitchFamily="34" charset="0"/>
              </a:rPr>
              <a:t>les 2 ou 3 </a:t>
            </a:r>
            <a:r>
              <a:rPr lang="fr-FR" sz="2400" b="1" dirty="0" smtClean="0">
                <a:solidFill>
                  <a:srgbClr val="000066"/>
                </a:solidFill>
                <a:latin typeface="Calibri" pitchFamily="34" charset="0"/>
              </a:rPr>
              <a:t>nuits, sur </a:t>
            </a:r>
            <a:r>
              <a:rPr lang="fr-FR" sz="2400" b="1" dirty="0">
                <a:solidFill>
                  <a:srgbClr val="000066"/>
                </a:solidFill>
                <a:latin typeface="Calibri" pitchFamily="34" charset="0"/>
              </a:rPr>
              <a:t>une prise électrique </a:t>
            </a:r>
            <a:r>
              <a:rPr lang="fr-FR" sz="2400" b="1" dirty="0" smtClean="0">
                <a:solidFill>
                  <a:srgbClr val="000066"/>
                </a:solidFill>
                <a:latin typeface="Calibri" pitchFamily="34" charset="0"/>
              </a:rPr>
              <a:t>domestique.</a:t>
            </a:r>
            <a:endParaRPr lang="fr-FR" sz="1000" b="1" dirty="0">
              <a:solidFill>
                <a:srgbClr val="000066"/>
              </a:solidFill>
              <a:latin typeface="Calibri" pitchFamily="34" charset="0"/>
            </a:endParaRPr>
          </a:p>
          <a:p>
            <a:endParaRPr lang="fr-FR" sz="1000" b="1" dirty="0">
              <a:solidFill>
                <a:srgbClr val="000066"/>
              </a:solidFill>
              <a:latin typeface="Calibri" pitchFamily="34" charset="0"/>
            </a:endParaRPr>
          </a:p>
          <a:p>
            <a:r>
              <a:rPr lang="fr-FR" sz="2400" b="1" dirty="0" smtClean="0">
                <a:solidFill>
                  <a:srgbClr val="000066"/>
                </a:solidFill>
                <a:latin typeface="Calibri" pitchFamily="34" charset="0"/>
              </a:rPr>
              <a:t>Une Wallbox permet </a:t>
            </a:r>
            <a:r>
              <a:rPr lang="fr-FR" sz="2400" b="1" dirty="0">
                <a:solidFill>
                  <a:srgbClr val="000066"/>
                </a:solidFill>
                <a:latin typeface="Calibri" pitchFamily="34" charset="0"/>
              </a:rPr>
              <a:t>de </a:t>
            </a:r>
            <a:r>
              <a:rPr lang="fr-FR" sz="2400" b="1" dirty="0" smtClean="0">
                <a:solidFill>
                  <a:srgbClr val="000066"/>
                </a:solidFill>
                <a:latin typeface="Calibri" pitchFamily="34" charset="0"/>
              </a:rPr>
              <a:t>raccourcir ce temps, en </a:t>
            </a:r>
            <a:r>
              <a:rPr lang="fr-FR" sz="2400" b="1" dirty="0">
                <a:solidFill>
                  <a:srgbClr val="000066"/>
                </a:solidFill>
                <a:latin typeface="Calibri" pitchFamily="34" charset="0"/>
              </a:rPr>
              <a:t>profitant des heures creuses</a:t>
            </a:r>
            <a:r>
              <a:rPr lang="fr-FR" sz="2400" b="1" dirty="0" smtClean="0">
                <a:solidFill>
                  <a:srgbClr val="000066"/>
                </a:solidFill>
                <a:latin typeface="Calibri" pitchFamily="34" charset="0"/>
              </a:rPr>
              <a:t>.</a:t>
            </a:r>
            <a:endParaRPr lang="fr-FR" sz="1000" b="1" dirty="0">
              <a:solidFill>
                <a:srgbClr val="000066"/>
              </a:solidFill>
              <a:latin typeface="Calibri" pitchFamily="34" charset="0"/>
            </a:endParaRPr>
          </a:p>
        </p:txBody>
      </p:sp>
      <p:pic>
        <p:nvPicPr>
          <p:cNvPr id="4098" name="Picture 2" descr="C:\Users\Dudu\Desktop\acoze\5 bonnes raisons-idees recus-sur-VE\bulles et autres dessins\2015-05-24_13h44_00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4499992" y="620688"/>
            <a:ext cx="2880320" cy="2304256"/>
          </a:xfrm>
          <a:prstGeom prst="rect">
            <a:avLst/>
          </a:prstGeom>
          <a:noFill/>
        </p:spPr>
      </p:pic>
      <p:sp>
        <p:nvSpPr>
          <p:cNvPr id="7" name="WordArt 7"/>
          <p:cNvSpPr>
            <a:spLocks noChangeArrowheads="1" noChangeShapeType="1" noTextEdit="1"/>
          </p:cNvSpPr>
          <p:nvPr/>
        </p:nvSpPr>
        <p:spPr bwMode="auto">
          <a:xfrm>
            <a:off x="5004048" y="980728"/>
            <a:ext cx="1944216" cy="129614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fr-FR" sz="3600" b="1" kern="10" dirty="0">
                <a:ln w="9525">
                  <a:noFill/>
                  <a:round/>
                  <a:headEnd/>
                  <a:tailEnd/>
                </a:ln>
                <a:solidFill>
                  <a:schemeClr val="bg1"/>
                </a:solidFill>
                <a:latin typeface="Kozuka Gothic Pro M"/>
                <a:ea typeface="Kozuka Gothic Pro M"/>
              </a:rPr>
              <a:t>Non,</a:t>
            </a:r>
          </a:p>
          <a:p>
            <a:pPr algn="ctr"/>
            <a:r>
              <a:rPr lang="fr-FR" sz="3600" b="1" kern="10" dirty="0">
                <a:ln w="9525">
                  <a:noFill/>
                  <a:round/>
                  <a:headEnd/>
                  <a:tailEnd/>
                </a:ln>
                <a:solidFill>
                  <a:schemeClr val="bg1"/>
                </a:solidFill>
                <a:latin typeface="Kozuka Gothic Pro M"/>
                <a:ea typeface="Kozuka Gothic Pro M"/>
              </a:rPr>
              <a:t>Une partie</a:t>
            </a:r>
          </a:p>
          <a:p>
            <a:pPr algn="ctr"/>
            <a:r>
              <a:rPr lang="fr-FR" sz="3600" b="1" kern="10" dirty="0">
                <a:ln w="9525">
                  <a:noFill/>
                  <a:round/>
                  <a:headEnd/>
                  <a:tailEnd/>
                </a:ln>
                <a:solidFill>
                  <a:schemeClr val="bg1"/>
                </a:solidFill>
                <a:latin typeface="Kozuka Gothic Pro M"/>
                <a:ea typeface="Kozuka Gothic Pro M"/>
              </a:rPr>
              <a:t>de la nuit</a:t>
            </a:r>
          </a:p>
          <a:p>
            <a:pPr algn="ctr"/>
            <a:r>
              <a:rPr lang="fr-FR" sz="3600" b="1" kern="10" dirty="0">
                <a:ln w="9525">
                  <a:noFill/>
                  <a:round/>
                  <a:headEnd/>
                  <a:tailEnd/>
                </a:ln>
                <a:solidFill>
                  <a:schemeClr val="bg1"/>
                </a:solidFill>
                <a:latin typeface="Kozuka Gothic Pro M"/>
                <a:ea typeface="Kozuka Gothic Pro M"/>
              </a:rPr>
              <a:t>suffit !</a:t>
            </a:r>
          </a:p>
        </p:txBody>
      </p:sp>
      <p:pic>
        <p:nvPicPr>
          <p:cNvPr id="8" name="Picture 6" descr="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000" y="476672"/>
            <a:ext cx="3169473" cy="2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C:\Users\Dudu\Desktop\cancel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87624" y="548680"/>
            <a:ext cx="1657977" cy="1643684"/>
          </a:xfrm>
          <a:prstGeom prst="rect">
            <a:avLst/>
          </a:prstGeom>
          <a:noFill/>
        </p:spPr>
      </p:pic>
      <p:pic>
        <p:nvPicPr>
          <p:cNvPr id="10" name="Picture 8" descr="C:\Users\Dudu\Desktop\acoze\logo transparent\acoze-log2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28384" y="6381328"/>
            <a:ext cx="1008112" cy="36438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3" descr="paris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7784" y="692695"/>
            <a:ext cx="4968552" cy="2123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4" name="Picture 4" descr="paris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27784" y="2996952"/>
            <a:ext cx="4972666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5" name="Text Box 5"/>
          <p:cNvSpPr txBox="1">
            <a:spLocks noChangeArrowheads="1"/>
          </p:cNvSpPr>
          <p:nvPr/>
        </p:nvSpPr>
        <p:spPr bwMode="auto">
          <a:xfrm>
            <a:off x="539552" y="5301208"/>
            <a:ext cx="835292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FR" sz="2000" b="1" dirty="0" smtClean="0">
                <a:solidFill>
                  <a:srgbClr val="000066"/>
                </a:solidFill>
                <a:latin typeface="Calibri" pitchFamily="34" charset="0"/>
              </a:rPr>
              <a:t>Rappel: En Europe, la </a:t>
            </a:r>
            <a:r>
              <a:rPr lang="fr-FR" sz="2000" b="1" dirty="0">
                <a:solidFill>
                  <a:srgbClr val="FF3300"/>
                </a:solidFill>
                <a:latin typeface="Calibri" pitchFamily="34" charset="0"/>
              </a:rPr>
              <a:t>pollution aux particules fines </a:t>
            </a:r>
            <a:r>
              <a:rPr lang="fr-FR" sz="2000" b="1" dirty="0" smtClean="0">
                <a:solidFill>
                  <a:srgbClr val="000066"/>
                </a:solidFill>
                <a:latin typeface="Calibri" pitchFamily="34" charset="0"/>
              </a:rPr>
              <a:t>est responsable de plus de 500 000 </a:t>
            </a:r>
            <a:r>
              <a:rPr lang="fr-FR" sz="2000" b="1" dirty="0">
                <a:solidFill>
                  <a:srgbClr val="000066"/>
                </a:solidFill>
                <a:latin typeface="Calibri" pitchFamily="34" charset="0"/>
              </a:rPr>
              <a:t>décès </a:t>
            </a:r>
            <a:r>
              <a:rPr lang="fr-FR" sz="2000" b="1" dirty="0" smtClean="0">
                <a:solidFill>
                  <a:srgbClr val="000066"/>
                </a:solidFill>
                <a:latin typeface="Calibri" pitchFamily="34" charset="0"/>
              </a:rPr>
              <a:t>prématurés par  an. C’est 50% de plus qu’en l’an 2000.</a:t>
            </a:r>
            <a:endParaRPr lang="fr-FR" sz="2000" b="1" dirty="0">
              <a:solidFill>
                <a:srgbClr val="000066"/>
              </a:solidFill>
              <a:latin typeface="Calibri" pitchFamily="34" charset="0"/>
            </a:endParaRPr>
          </a:p>
        </p:txBody>
      </p:sp>
      <p:pic>
        <p:nvPicPr>
          <p:cNvPr id="5" name="Picture 7" descr="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8000" y="260350"/>
            <a:ext cx="2807405" cy="2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8" descr="C:\Users\Dudu\Desktop\acoze\logo transparent\acoze-log2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28384" y="6381328"/>
            <a:ext cx="1008112" cy="36438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ZoneTexte 4"/>
          <p:cNvSpPr txBox="1">
            <a:spLocks noChangeArrowheads="1"/>
          </p:cNvSpPr>
          <p:nvPr/>
        </p:nvSpPr>
        <p:spPr bwMode="auto">
          <a:xfrm>
            <a:off x="5508625" y="404813"/>
            <a:ext cx="316706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/>
            <a:r>
              <a:rPr lang="fr-FR" sz="2400" b="1">
                <a:solidFill>
                  <a:srgbClr val="002060"/>
                </a:solidFill>
                <a:latin typeface="Verdana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lang="fr-FR" sz="3200" b="1"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39939" name="Rectangle 3"/>
          <p:cNvSpPr>
            <a:spLocks noChangeArrowheads="1"/>
          </p:cNvSpPr>
          <p:nvPr/>
        </p:nvSpPr>
        <p:spPr bwMode="auto">
          <a:xfrm>
            <a:off x="6300192" y="2924944"/>
            <a:ext cx="2915816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fr-FR" sz="2400" b="1" dirty="0" smtClean="0">
                <a:solidFill>
                  <a:srgbClr val="000066"/>
                </a:solidFill>
                <a:latin typeface="Calibri" pitchFamily="34" charset="0"/>
              </a:rPr>
              <a:t>En Pologne, où l’électricité provient de centrales à charbon, les VE « émettent » </a:t>
            </a:r>
            <a:r>
              <a:rPr lang="fr-FR" sz="2400" b="1" dirty="0" smtClean="0">
                <a:solidFill>
                  <a:srgbClr val="FF3300"/>
                </a:solidFill>
                <a:latin typeface="Calibri" pitchFamily="34" charset="0"/>
              </a:rPr>
              <a:t>25%</a:t>
            </a:r>
          </a:p>
          <a:p>
            <a:r>
              <a:rPr lang="fr-FR" sz="2400" b="1" dirty="0" smtClean="0">
                <a:solidFill>
                  <a:srgbClr val="FF3300"/>
                </a:solidFill>
                <a:latin typeface="Calibri" pitchFamily="34" charset="0"/>
              </a:rPr>
              <a:t>de</a:t>
            </a:r>
            <a:r>
              <a:rPr lang="fr-FR" sz="2400" b="1" dirty="0" smtClean="0">
                <a:ln>
                  <a:solidFill>
                    <a:schemeClr val="bg1"/>
                  </a:solidFill>
                </a:ln>
                <a:solidFill>
                  <a:srgbClr val="FF3300"/>
                </a:solidFill>
                <a:latin typeface="Calibri" pitchFamily="34" charset="0"/>
              </a:rPr>
              <a:t> </a:t>
            </a:r>
            <a:r>
              <a:rPr lang="fr-FR" sz="2400" b="1" dirty="0" smtClean="0">
                <a:solidFill>
                  <a:srgbClr val="FF3300"/>
                </a:solidFill>
                <a:latin typeface="Calibri" pitchFamily="34" charset="0"/>
              </a:rPr>
              <a:t>CO2</a:t>
            </a:r>
            <a:r>
              <a:rPr lang="fr-FR" sz="2400" b="1" dirty="0" smtClean="0">
                <a:ln>
                  <a:solidFill>
                    <a:schemeClr val="bg1"/>
                  </a:solidFill>
                </a:ln>
                <a:solidFill>
                  <a:srgbClr val="FF3300"/>
                </a:solidFill>
                <a:latin typeface="Calibri" pitchFamily="34" charset="0"/>
              </a:rPr>
              <a:t> </a:t>
            </a:r>
            <a:r>
              <a:rPr lang="fr-FR" sz="2400" b="1" dirty="0" smtClean="0">
                <a:solidFill>
                  <a:srgbClr val="FF3300"/>
                </a:solidFill>
                <a:latin typeface="Calibri" pitchFamily="34" charset="0"/>
              </a:rPr>
              <a:t>en</a:t>
            </a:r>
            <a:r>
              <a:rPr lang="fr-FR" sz="2400" b="1" dirty="0" smtClean="0">
                <a:ln>
                  <a:solidFill>
                    <a:schemeClr val="bg1"/>
                  </a:solidFill>
                </a:ln>
                <a:solidFill>
                  <a:srgbClr val="FF3300"/>
                </a:solidFill>
                <a:latin typeface="Calibri" pitchFamily="34" charset="0"/>
              </a:rPr>
              <a:t> </a:t>
            </a:r>
            <a:r>
              <a:rPr lang="fr-FR" sz="2400" b="1" dirty="0" smtClean="0">
                <a:solidFill>
                  <a:srgbClr val="FF3300"/>
                </a:solidFill>
                <a:latin typeface="Calibri" pitchFamily="34" charset="0"/>
              </a:rPr>
              <a:t>moins</a:t>
            </a:r>
          </a:p>
          <a:p>
            <a:r>
              <a:rPr lang="fr-FR" sz="2400" b="1" dirty="0" smtClean="0">
                <a:solidFill>
                  <a:srgbClr val="000066"/>
                </a:solidFill>
                <a:latin typeface="Calibri" pitchFamily="34" charset="0"/>
              </a:rPr>
              <a:t>que les Diesels.</a:t>
            </a:r>
            <a:r>
              <a:rPr lang="fr-FR" sz="800" b="1" dirty="0" smtClean="0">
                <a:solidFill>
                  <a:srgbClr val="000066"/>
                </a:solidFill>
                <a:latin typeface="Calibri" pitchFamily="34" charset="0"/>
              </a:rPr>
              <a:t/>
            </a:r>
            <a:br>
              <a:rPr lang="fr-FR" sz="800" b="1" dirty="0" smtClean="0">
                <a:solidFill>
                  <a:srgbClr val="000066"/>
                </a:solidFill>
                <a:latin typeface="Calibri" pitchFamily="34" charset="0"/>
              </a:rPr>
            </a:br>
            <a:r>
              <a:rPr lang="fr-FR" sz="800" b="1" dirty="0" smtClean="0">
                <a:solidFill>
                  <a:srgbClr val="000066"/>
                </a:solidFill>
                <a:latin typeface="Calibri" pitchFamily="34" charset="0"/>
              </a:rPr>
              <a:t> </a:t>
            </a:r>
            <a:r>
              <a:rPr lang="fr-FR" sz="2400" b="1" dirty="0" smtClean="0">
                <a:solidFill>
                  <a:srgbClr val="000066"/>
                </a:solidFill>
                <a:latin typeface="Calibri" pitchFamily="34" charset="0"/>
              </a:rPr>
              <a:t/>
            </a:r>
            <a:br>
              <a:rPr lang="fr-FR" sz="2400" b="1" dirty="0" smtClean="0">
                <a:solidFill>
                  <a:srgbClr val="000066"/>
                </a:solidFill>
                <a:latin typeface="Calibri" pitchFamily="34" charset="0"/>
              </a:rPr>
            </a:br>
            <a:r>
              <a:rPr lang="fr-FR" sz="2400" b="1" dirty="0" smtClean="0">
                <a:solidFill>
                  <a:srgbClr val="000066"/>
                </a:solidFill>
                <a:latin typeface="Calibri" pitchFamily="34" charset="0"/>
              </a:rPr>
              <a:t>En France, c’est </a:t>
            </a:r>
            <a:r>
              <a:rPr lang="fr-FR" sz="2400" b="1" dirty="0" smtClean="0">
                <a:solidFill>
                  <a:srgbClr val="FF3300"/>
                </a:solidFill>
                <a:latin typeface="Calibri" pitchFamily="34" charset="0"/>
              </a:rPr>
              <a:t>80%</a:t>
            </a:r>
            <a:r>
              <a:rPr lang="fr-FR" sz="2400" b="1" dirty="0" smtClean="0">
                <a:solidFill>
                  <a:srgbClr val="000066"/>
                </a:solidFill>
                <a:latin typeface="Calibri" pitchFamily="34" charset="0"/>
              </a:rPr>
              <a:t>.</a:t>
            </a:r>
            <a:r>
              <a:rPr lang="fr-FR" sz="800" b="1" dirty="0" smtClean="0">
                <a:solidFill>
                  <a:srgbClr val="FF3300"/>
                </a:solidFill>
                <a:latin typeface="Calibri" pitchFamily="34" charset="0"/>
              </a:rPr>
              <a:t> </a:t>
            </a:r>
            <a:endParaRPr lang="fr-FR" sz="2400" b="1" dirty="0" smtClean="0">
              <a:solidFill>
                <a:srgbClr val="000066"/>
              </a:solidFill>
              <a:latin typeface="Calibri" pitchFamily="34" charset="0"/>
            </a:endParaRPr>
          </a:p>
        </p:txBody>
      </p:sp>
      <p:pic>
        <p:nvPicPr>
          <p:cNvPr id="5122" name="Picture 2" descr="C:\Users\Dudu\Desktop\acoze\5 bonnes raisons-idees recus-sur-VE\bulles et autres dessins\2015-05-24_13h44_24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3647706" y="188641"/>
            <a:ext cx="4020637" cy="2520280"/>
          </a:xfrm>
          <a:prstGeom prst="rect">
            <a:avLst/>
          </a:prstGeom>
          <a:noFill/>
        </p:spPr>
      </p:pic>
      <p:sp>
        <p:nvSpPr>
          <p:cNvPr id="8" name="WordArt 7"/>
          <p:cNvSpPr>
            <a:spLocks noChangeArrowheads="1" noChangeShapeType="1" noTextEdit="1"/>
          </p:cNvSpPr>
          <p:nvPr/>
        </p:nvSpPr>
        <p:spPr bwMode="auto">
          <a:xfrm>
            <a:off x="3995936" y="332656"/>
            <a:ext cx="3456384" cy="165618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276"/>
              </a:avLst>
            </a:prstTxWarp>
          </a:bodyPr>
          <a:lstStyle/>
          <a:p>
            <a:pPr algn="ctr"/>
            <a:r>
              <a:rPr lang="fr-FR" sz="3600" b="1" kern="10" dirty="0">
                <a:ln w="9525">
                  <a:noFill/>
                  <a:round/>
                  <a:headEnd/>
                  <a:tailEnd/>
                </a:ln>
                <a:solidFill>
                  <a:schemeClr val="bg1"/>
                </a:solidFill>
                <a:latin typeface="Kozuka Gothic Pro M"/>
                <a:ea typeface="Kozuka Gothic Pro M"/>
              </a:rPr>
              <a:t>Non.</a:t>
            </a:r>
            <a:br>
              <a:rPr lang="fr-FR" sz="3600" b="1" kern="10" dirty="0">
                <a:ln w="9525">
                  <a:noFill/>
                  <a:round/>
                  <a:headEnd/>
                  <a:tailEnd/>
                </a:ln>
                <a:solidFill>
                  <a:schemeClr val="bg1"/>
                </a:solidFill>
                <a:latin typeface="Kozuka Gothic Pro M"/>
                <a:ea typeface="Kozuka Gothic Pro M"/>
              </a:rPr>
            </a:br>
            <a:r>
              <a:rPr lang="fr-FR" sz="3600" b="1" kern="10" dirty="0">
                <a:ln w="9525">
                  <a:noFill/>
                  <a:round/>
                  <a:headEnd/>
                  <a:tailEnd/>
                </a:ln>
                <a:solidFill>
                  <a:schemeClr val="bg1"/>
                </a:solidFill>
                <a:latin typeface="Kozuka Gothic Pro M"/>
                <a:ea typeface="Kozuka Gothic Pro M"/>
              </a:rPr>
              <a:t>Dans tous les cas de figure,</a:t>
            </a:r>
            <a:br>
              <a:rPr lang="fr-FR" sz="3600" b="1" kern="10" dirty="0">
                <a:ln w="9525">
                  <a:noFill/>
                  <a:round/>
                  <a:headEnd/>
                  <a:tailEnd/>
                </a:ln>
                <a:solidFill>
                  <a:schemeClr val="bg1"/>
                </a:solidFill>
                <a:latin typeface="Kozuka Gothic Pro M"/>
                <a:ea typeface="Kozuka Gothic Pro M"/>
              </a:rPr>
            </a:br>
            <a:r>
              <a:rPr lang="fr-FR" sz="3600" b="1" kern="10" dirty="0">
                <a:ln w="9525">
                  <a:noFill/>
                  <a:round/>
                  <a:headEnd/>
                  <a:tailEnd/>
                </a:ln>
                <a:solidFill>
                  <a:schemeClr val="bg1"/>
                </a:solidFill>
                <a:latin typeface="Kozuka Gothic Pro M"/>
                <a:ea typeface="Kozuka Gothic Pro M"/>
              </a:rPr>
              <a:t>un VE est toujours moins polluant</a:t>
            </a:r>
          </a:p>
          <a:p>
            <a:pPr algn="ctr"/>
            <a:r>
              <a:rPr lang="fr-FR" sz="3600" b="1" kern="10" dirty="0">
                <a:ln w="9525">
                  <a:noFill/>
                  <a:round/>
                  <a:headEnd/>
                  <a:tailEnd/>
                </a:ln>
                <a:solidFill>
                  <a:schemeClr val="bg1"/>
                </a:solidFill>
                <a:latin typeface="Kozuka Gothic Pro M"/>
                <a:ea typeface="Kozuka Gothic Pro M"/>
              </a:rPr>
              <a:t> qu’une voiture à pétrole</a:t>
            </a:r>
          </a:p>
        </p:txBody>
      </p:sp>
      <p:pic>
        <p:nvPicPr>
          <p:cNvPr id="7" name="Picture 7" descr="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000" y="260350"/>
            <a:ext cx="2807405" cy="2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C:\Users\Dudu\Desktop\cancel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1600" y="332656"/>
            <a:ext cx="1657977" cy="1643684"/>
          </a:xfrm>
          <a:prstGeom prst="rect">
            <a:avLst/>
          </a:prstGeom>
          <a:noFill/>
        </p:spPr>
      </p:pic>
      <p:pic>
        <p:nvPicPr>
          <p:cNvPr id="10" name="Picture 8" descr="C:\Users\Dudu\Desktop\acoze\logo transparent\acoze-log2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28384" y="6381328"/>
            <a:ext cx="1008112" cy="364383"/>
          </a:xfrm>
          <a:prstGeom prst="rect">
            <a:avLst/>
          </a:prstGeom>
          <a:noFill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504" y="2276872"/>
            <a:ext cx="6192688" cy="4401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27584" y="3356992"/>
            <a:ext cx="7992888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 smtClean="0">
                <a:solidFill>
                  <a:srgbClr val="000066"/>
                </a:solidFill>
                <a:latin typeface="Calibri" pitchFamily="34" charset="0"/>
              </a:rPr>
              <a:t>Le Lithium et le Cobalt des batteries sont utilisés dans l’industrie depuis plus d’un siècle.</a:t>
            </a:r>
            <a:br>
              <a:rPr lang="fr-FR" sz="2400" b="1" dirty="0" smtClean="0">
                <a:solidFill>
                  <a:srgbClr val="000066"/>
                </a:solidFill>
                <a:latin typeface="Calibri" pitchFamily="34" charset="0"/>
              </a:rPr>
            </a:br>
            <a:r>
              <a:rPr lang="fr-FR" sz="2400" b="1" dirty="0" smtClean="0">
                <a:solidFill>
                  <a:srgbClr val="000066"/>
                </a:solidFill>
                <a:latin typeface="Calibri" pitchFamily="34" charset="0"/>
              </a:rPr>
              <a:t>Seulement 15% du Cobalt provient de mines « familiales » peu respectueuses de l’environnement. Cette pratique tend à disparaître, à la demande des constructeurs automobiles.</a:t>
            </a:r>
          </a:p>
          <a:p>
            <a:endParaRPr lang="fr-FR" sz="800" b="1" dirty="0" smtClean="0">
              <a:solidFill>
                <a:srgbClr val="000066"/>
              </a:solidFill>
              <a:latin typeface="Calibri" pitchFamily="34" charset="0"/>
            </a:endParaRPr>
          </a:p>
          <a:p>
            <a:r>
              <a:rPr lang="fr-FR" sz="2400" b="1" dirty="0" smtClean="0">
                <a:solidFill>
                  <a:srgbClr val="000066"/>
                </a:solidFill>
                <a:latin typeface="Calibri" pitchFamily="34" charset="0"/>
              </a:rPr>
              <a:t>Quant aux Terres « Rares », il y en a surtout dans les filtres à particules (</a:t>
            </a:r>
            <a:r>
              <a:rPr lang="fr-FR" sz="2400" b="1" dirty="0" smtClean="0">
                <a:solidFill>
                  <a:srgbClr val="FF3300"/>
                </a:solidFill>
                <a:latin typeface="Calibri" pitchFamily="34" charset="0"/>
              </a:rPr>
              <a:t>FAP</a:t>
            </a:r>
            <a:r>
              <a:rPr lang="fr-FR" sz="2400" b="1" dirty="0" smtClean="0">
                <a:solidFill>
                  <a:srgbClr val="000066"/>
                </a:solidFill>
                <a:latin typeface="Calibri" pitchFamily="34" charset="0"/>
              </a:rPr>
              <a:t>) des </a:t>
            </a:r>
            <a:r>
              <a:rPr lang="fr-FR" sz="2400" b="1" dirty="0" smtClean="0">
                <a:solidFill>
                  <a:srgbClr val="FF3300"/>
                </a:solidFill>
                <a:latin typeface="Calibri" pitchFamily="34" charset="0"/>
              </a:rPr>
              <a:t>VT</a:t>
            </a:r>
            <a:r>
              <a:rPr lang="fr-FR" sz="2400" b="1" dirty="0" smtClean="0">
                <a:solidFill>
                  <a:srgbClr val="000066"/>
                </a:solidFill>
                <a:latin typeface="Calibri" pitchFamily="34" charset="0"/>
              </a:rPr>
              <a:t> et peu dans les VE  (0% chez Renault et Tesla).</a:t>
            </a:r>
            <a:endParaRPr lang="fr-FR" sz="2400" dirty="0" smtClean="0">
              <a:solidFill>
                <a:srgbClr val="000066"/>
              </a:solidFill>
            </a:endParaRPr>
          </a:p>
        </p:txBody>
      </p:sp>
      <p:pic>
        <p:nvPicPr>
          <p:cNvPr id="3" name="Picture 7" descr="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000" y="260350"/>
            <a:ext cx="2807405" cy="2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 descr="C:\Users\Dudu\Desktop\cancel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332656"/>
            <a:ext cx="1657977" cy="1643684"/>
          </a:xfrm>
          <a:prstGeom prst="rect">
            <a:avLst/>
          </a:prstGeom>
          <a:noFill/>
        </p:spPr>
      </p:pic>
      <p:pic>
        <p:nvPicPr>
          <p:cNvPr id="5" name="Picture 5" descr="Afficher l'image d'origin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63888" y="188640"/>
            <a:ext cx="2700950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Image associé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63888" y="1772816"/>
            <a:ext cx="2700000" cy="1350000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6372200" y="404664"/>
            <a:ext cx="2304256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 smtClean="0">
                <a:ln>
                  <a:solidFill>
                    <a:schemeClr val="bg1"/>
                  </a:solidFill>
                </a:ln>
                <a:solidFill>
                  <a:srgbClr val="FF3300"/>
                </a:solidFill>
                <a:latin typeface="Calibri" pitchFamily="34" charset="0"/>
              </a:rPr>
              <a:t>Lithium</a:t>
            </a:r>
            <a:r>
              <a:rPr lang="fr-FR" sz="2400" b="1" dirty="0" smtClean="0">
                <a:ln>
                  <a:solidFill>
                    <a:schemeClr val="bg1"/>
                  </a:solidFill>
                </a:ln>
                <a:solidFill>
                  <a:srgbClr val="000066"/>
                </a:solidFill>
                <a:latin typeface="Calibri" pitchFamily="34" charset="0"/>
              </a:rPr>
              <a:t> </a:t>
            </a:r>
            <a:r>
              <a:rPr lang="fr-FR" sz="2400" b="1" dirty="0" smtClean="0">
                <a:solidFill>
                  <a:srgbClr val="000066"/>
                </a:solidFill>
                <a:latin typeface="Calibri" pitchFamily="34" charset="0"/>
              </a:rPr>
              <a:t>:</a:t>
            </a:r>
          </a:p>
          <a:p>
            <a:r>
              <a:rPr lang="fr-FR" sz="2400" b="1" dirty="0" smtClean="0">
                <a:solidFill>
                  <a:srgbClr val="000066"/>
                </a:solidFill>
                <a:latin typeface="Calibri" pitchFamily="34" charset="0"/>
              </a:rPr>
              <a:t>Lac salé en Amérique Latine</a:t>
            </a:r>
          </a:p>
          <a:p>
            <a:endParaRPr lang="fr-FR" sz="1000" b="1" dirty="0" smtClean="0">
              <a:solidFill>
                <a:srgbClr val="000066"/>
              </a:solidFill>
              <a:latin typeface="Calibri" pitchFamily="34" charset="0"/>
            </a:endParaRPr>
          </a:p>
          <a:p>
            <a:endParaRPr lang="fr-FR" sz="1000" b="1" dirty="0" smtClean="0">
              <a:solidFill>
                <a:srgbClr val="000066"/>
              </a:solidFill>
              <a:latin typeface="Calibri" pitchFamily="34" charset="0"/>
            </a:endParaRPr>
          </a:p>
          <a:p>
            <a:endParaRPr lang="fr-FR" sz="1000" b="1" dirty="0" smtClean="0">
              <a:solidFill>
                <a:srgbClr val="000066"/>
              </a:solidFill>
              <a:latin typeface="Calibri" pitchFamily="34" charset="0"/>
            </a:endParaRPr>
          </a:p>
          <a:p>
            <a:r>
              <a:rPr lang="fr-FR" sz="2400" b="1" dirty="0" smtClean="0">
                <a:ln>
                  <a:solidFill>
                    <a:schemeClr val="bg1"/>
                  </a:solidFill>
                </a:ln>
                <a:solidFill>
                  <a:srgbClr val="FF3300"/>
                </a:solidFill>
                <a:latin typeface="Calibri" pitchFamily="34" charset="0"/>
              </a:rPr>
              <a:t>Cobalt</a:t>
            </a:r>
            <a:r>
              <a:rPr lang="fr-FR" sz="2400" b="1" dirty="0" smtClean="0">
                <a:solidFill>
                  <a:srgbClr val="000066"/>
                </a:solidFill>
                <a:latin typeface="Calibri" pitchFamily="34" charset="0"/>
              </a:rPr>
              <a:t> :</a:t>
            </a:r>
          </a:p>
          <a:p>
            <a:r>
              <a:rPr lang="fr-FR" sz="2400" b="1" dirty="0" smtClean="0">
                <a:solidFill>
                  <a:srgbClr val="000066"/>
                </a:solidFill>
                <a:latin typeface="Calibri" pitchFamily="34" charset="0"/>
              </a:rPr>
              <a:t>Mine au Congo</a:t>
            </a:r>
            <a:endParaRPr lang="fr-FR" sz="2400" b="1" dirty="0">
              <a:solidFill>
                <a:srgbClr val="FF33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27584" y="3356992"/>
            <a:ext cx="7992888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 smtClean="0">
                <a:solidFill>
                  <a:srgbClr val="000066"/>
                </a:solidFill>
                <a:latin typeface="Calibri" pitchFamily="34" charset="0"/>
              </a:rPr>
              <a:t>Les </a:t>
            </a:r>
            <a:r>
              <a:rPr lang="fr-FR" sz="2400" b="1" dirty="0" smtClean="0">
                <a:solidFill>
                  <a:srgbClr val="FF3300"/>
                </a:solidFill>
                <a:latin typeface="Calibri" pitchFamily="34" charset="0"/>
              </a:rPr>
              <a:t>batteries</a:t>
            </a:r>
            <a:r>
              <a:rPr lang="fr-FR" sz="2400" b="1" dirty="0" smtClean="0">
                <a:solidFill>
                  <a:srgbClr val="000066"/>
                </a:solidFill>
                <a:latin typeface="Calibri" pitchFamily="34" charset="0"/>
              </a:rPr>
              <a:t> sont recyclées </a:t>
            </a:r>
            <a:r>
              <a:rPr lang="fr-FR" sz="2400" b="1" dirty="0">
                <a:solidFill>
                  <a:srgbClr val="000066"/>
                </a:solidFill>
                <a:latin typeface="Calibri" pitchFamily="34" charset="0"/>
              </a:rPr>
              <a:t>en 2 </a:t>
            </a:r>
            <a:r>
              <a:rPr lang="fr-FR" sz="2400" b="1" dirty="0" smtClean="0">
                <a:solidFill>
                  <a:srgbClr val="000066"/>
                </a:solidFill>
                <a:latin typeface="Calibri" pitchFamily="34" charset="0"/>
              </a:rPr>
              <a:t>temps :</a:t>
            </a:r>
            <a:endParaRPr lang="fr-FR" sz="1000" b="1" dirty="0">
              <a:solidFill>
                <a:srgbClr val="000066"/>
              </a:solidFill>
              <a:latin typeface="Calibri" pitchFamily="34" charset="0"/>
            </a:endParaRPr>
          </a:p>
          <a:p>
            <a:r>
              <a:rPr lang="fr-FR" sz="1000" b="1" dirty="0">
                <a:solidFill>
                  <a:srgbClr val="000066"/>
                </a:solidFill>
                <a:latin typeface="Calibri" pitchFamily="34" charset="0"/>
              </a:rPr>
              <a:t> </a:t>
            </a:r>
            <a:endParaRPr lang="fr-FR" sz="2400" b="1" dirty="0">
              <a:solidFill>
                <a:srgbClr val="000066"/>
              </a:solidFill>
              <a:latin typeface="Calibri" pitchFamily="34" charset="0"/>
            </a:endParaRPr>
          </a:p>
          <a:p>
            <a:r>
              <a:rPr lang="fr-FR" sz="2400" b="1" dirty="0" smtClean="0">
                <a:solidFill>
                  <a:srgbClr val="000066"/>
                </a:solidFill>
                <a:latin typeface="Calibri" pitchFamily="34" charset="0"/>
              </a:rPr>
              <a:t>- D’abord, elles ont une </a:t>
            </a:r>
            <a:r>
              <a:rPr lang="fr-FR" sz="2400" b="1" dirty="0">
                <a:solidFill>
                  <a:srgbClr val="000066"/>
                </a:solidFill>
                <a:latin typeface="Calibri" pitchFamily="34" charset="0"/>
              </a:rPr>
              <a:t>deuxième vie comme </a:t>
            </a:r>
            <a:r>
              <a:rPr lang="fr-FR" sz="2400" b="1" dirty="0">
                <a:solidFill>
                  <a:srgbClr val="FF3300"/>
                </a:solidFill>
                <a:latin typeface="Calibri" pitchFamily="34" charset="0"/>
              </a:rPr>
              <a:t>stockage</a:t>
            </a:r>
            <a:r>
              <a:rPr lang="fr-FR" sz="2400" b="1" dirty="0">
                <a:solidFill>
                  <a:srgbClr val="000066"/>
                </a:solidFill>
                <a:latin typeface="Calibri" pitchFamily="34" charset="0"/>
              </a:rPr>
              <a:t> </a:t>
            </a:r>
            <a:r>
              <a:rPr lang="fr-FR" sz="2400" b="1" dirty="0" smtClean="0">
                <a:solidFill>
                  <a:srgbClr val="000066"/>
                </a:solidFill>
                <a:latin typeface="Calibri" pitchFamily="34" charset="0"/>
              </a:rPr>
              <a:t>de l’électricité issue du renouvelable.</a:t>
            </a:r>
            <a:r>
              <a:rPr lang="fr-FR" sz="1000" b="1" dirty="0">
                <a:solidFill>
                  <a:srgbClr val="000066"/>
                </a:solidFill>
                <a:latin typeface="Calibri" pitchFamily="34" charset="0"/>
              </a:rPr>
              <a:t/>
            </a:r>
            <a:br>
              <a:rPr lang="fr-FR" sz="1000" b="1" dirty="0">
                <a:solidFill>
                  <a:srgbClr val="000066"/>
                </a:solidFill>
                <a:latin typeface="Calibri" pitchFamily="34" charset="0"/>
              </a:rPr>
            </a:br>
            <a:r>
              <a:rPr lang="fr-FR" sz="1000" b="1" dirty="0">
                <a:solidFill>
                  <a:srgbClr val="000066"/>
                </a:solidFill>
                <a:latin typeface="Calibri" pitchFamily="34" charset="0"/>
              </a:rPr>
              <a:t> </a:t>
            </a:r>
            <a:endParaRPr lang="fr-FR" sz="2400" b="1" dirty="0">
              <a:solidFill>
                <a:srgbClr val="000066"/>
              </a:solidFill>
              <a:latin typeface="Calibri" pitchFamily="34" charset="0"/>
            </a:endParaRPr>
          </a:p>
          <a:p>
            <a:r>
              <a:rPr lang="fr-FR" sz="2400" b="1" dirty="0" smtClean="0">
                <a:solidFill>
                  <a:srgbClr val="000066"/>
                </a:solidFill>
                <a:latin typeface="Calibri" pitchFamily="34" charset="0"/>
              </a:rPr>
              <a:t>- Puis les </a:t>
            </a:r>
            <a:r>
              <a:rPr lang="fr-FR" sz="2400" b="1" dirty="0" smtClean="0">
                <a:solidFill>
                  <a:srgbClr val="FF3300"/>
                </a:solidFill>
                <a:latin typeface="Calibri" pitchFamily="34" charset="0"/>
              </a:rPr>
              <a:t>matériaux</a:t>
            </a:r>
            <a:r>
              <a:rPr lang="fr-FR" sz="2400" b="1" dirty="0" smtClean="0">
                <a:solidFill>
                  <a:srgbClr val="000066"/>
                </a:solidFill>
                <a:latin typeface="Calibri" pitchFamily="34" charset="0"/>
              </a:rPr>
              <a:t> sont récupérés pour </a:t>
            </a:r>
            <a:r>
              <a:rPr lang="fr-FR" sz="2400" b="1" dirty="0">
                <a:solidFill>
                  <a:srgbClr val="000066"/>
                </a:solidFill>
                <a:latin typeface="Calibri" pitchFamily="34" charset="0"/>
              </a:rPr>
              <a:t>fabriquer de nouvelles batteries. </a:t>
            </a:r>
            <a:r>
              <a:rPr lang="fr-FR" sz="2400" b="1" dirty="0" smtClean="0">
                <a:solidFill>
                  <a:srgbClr val="000066"/>
                </a:solidFill>
                <a:latin typeface="Calibri" pitchFamily="34" charset="0"/>
              </a:rPr>
              <a:t/>
            </a:r>
            <a:br>
              <a:rPr lang="fr-FR" sz="2400" b="1" dirty="0" smtClean="0">
                <a:solidFill>
                  <a:srgbClr val="000066"/>
                </a:solidFill>
                <a:latin typeface="Calibri" pitchFamily="34" charset="0"/>
              </a:rPr>
            </a:br>
            <a:r>
              <a:rPr lang="fr-FR" sz="2400" b="1" dirty="0" smtClean="0">
                <a:solidFill>
                  <a:srgbClr val="000066"/>
                </a:solidFill>
                <a:latin typeface="Calibri" pitchFamily="34" charset="0"/>
              </a:rPr>
              <a:t>(En France, il </a:t>
            </a:r>
            <a:r>
              <a:rPr lang="fr-FR" sz="2400" b="1" dirty="0">
                <a:solidFill>
                  <a:srgbClr val="000066"/>
                </a:solidFill>
                <a:latin typeface="Calibri" pitchFamily="34" charset="0"/>
              </a:rPr>
              <a:t>existe </a:t>
            </a:r>
            <a:r>
              <a:rPr lang="fr-FR" sz="2400" b="1" dirty="0" smtClean="0">
                <a:solidFill>
                  <a:srgbClr val="000066"/>
                </a:solidFill>
                <a:latin typeface="Calibri" pitchFamily="34" charset="0"/>
              </a:rPr>
              <a:t>notamment une </a:t>
            </a:r>
            <a:r>
              <a:rPr lang="fr-FR" sz="2400" b="1" dirty="0">
                <a:solidFill>
                  <a:srgbClr val="000066"/>
                </a:solidFill>
                <a:latin typeface="Calibri" pitchFamily="34" charset="0"/>
              </a:rPr>
              <a:t>usine de récupération </a:t>
            </a:r>
            <a:r>
              <a:rPr lang="fr-FR" sz="2400" b="1" dirty="0" smtClean="0">
                <a:solidFill>
                  <a:srgbClr val="000066"/>
                </a:solidFill>
                <a:latin typeface="Calibri" pitchFamily="34" charset="0"/>
              </a:rPr>
              <a:t>à Dieuze en Lorraine et une près de Lyon)</a:t>
            </a:r>
            <a:endParaRPr lang="fr-FR" sz="1000" b="1" dirty="0">
              <a:solidFill>
                <a:srgbClr val="000066"/>
              </a:solidFill>
              <a:latin typeface="Calibri" pitchFamily="34" charset="0"/>
            </a:endParaRPr>
          </a:p>
        </p:txBody>
      </p:sp>
      <p:pic>
        <p:nvPicPr>
          <p:cNvPr id="4" name="Picture 7" descr="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000" y="260350"/>
            <a:ext cx="2807405" cy="2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C:\Users\Dudu\Desktop\cancel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332656"/>
            <a:ext cx="1657977" cy="1643684"/>
          </a:xfrm>
          <a:prstGeom prst="rect">
            <a:avLst/>
          </a:prstGeom>
          <a:noFill/>
        </p:spPr>
      </p:pic>
      <p:pic>
        <p:nvPicPr>
          <p:cNvPr id="6" name="Picture 2" descr="C:\Users\Dudu\Desktop\full_austesl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23928" y="332656"/>
            <a:ext cx="4311347" cy="2448272"/>
          </a:xfrm>
          <a:prstGeom prst="rect">
            <a:avLst/>
          </a:prstGeom>
          <a:noFill/>
        </p:spPr>
      </p:pic>
      <p:pic>
        <p:nvPicPr>
          <p:cNvPr id="7" name="Picture 8" descr="C:\Users\Dudu\Desktop\acoze\logo transparent\acoze-log2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28384" y="6381328"/>
            <a:ext cx="1008112" cy="36438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Résultat de recherche d'images pour &quot;catalogue voitures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87824" y="3933056"/>
            <a:ext cx="3024336" cy="2161838"/>
          </a:xfrm>
          <a:prstGeom prst="rect">
            <a:avLst/>
          </a:prstGeom>
          <a:noFill/>
        </p:spPr>
      </p:pic>
      <p:pic>
        <p:nvPicPr>
          <p:cNvPr id="77826" name="Picture 2" descr="C:\Users\Dudu\Desktop\acoze\5 bonnes raisons-idees recus-sur-VE\bulles et autres dessins\03_1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87824" y="1412776"/>
            <a:ext cx="3006849" cy="2808312"/>
          </a:xfrm>
          <a:prstGeom prst="rect">
            <a:avLst/>
          </a:prstGeom>
          <a:noFill/>
        </p:spPr>
      </p:pic>
      <p:sp>
        <p:nvSpPr>
          <p:cNvPr id="3" name="WordArt 6"/>
          <p:cNvSpPr>
            <a:spLocks noChangeArrowheads="1" noChangeShapeType="1" noTextEdit="1"/>
          </p:cNvSpPr>
          <p:nvPr/>
        </p:nvSpPr>
        <p:spPr bwMode="auto">
          <a:xfrm>
            <a:off x="3275856" y="2204864"/>
            <a:ext cx="2448273" cy="144015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fr-FR" sz="3600" b="1" kern="10" dirty="0">
                <a:ln w="3175">
                  <a:noFill/>
                  <a:round/>
                  <a:headEnd/>
                  <a:tailEnd/>
                </a:ln>
                <a:solidFill>
                  <a:srgbClr val="FFFFFF"/>
                </a:solidFill>
                <a:latin typeface="Arial"/>
                <a:cs typeface="Arial"/>
              </a:rPr>
              <a:t>Quels modèles</a:t>
            </a:r>
          </a:p>
          <a:p>
            <a:pPr algn="ctr"/>
            <a:r>
              <a:rPr lang="fr-FR" sz="3600" b="1" kern="10" dirty="0">
                <a:ln w="3175">
                  <a:noFill/>
                  <a:round/>
                  <a:headEnd/>
                  <a:tailEnd/>
                </a:ln>
                <a:solidFill>
                  <a:srgbClr val="FFFFFF"/>
                </a:solidFill>
                <a:latin typeface="Arial"/>
                <a:cs typeface="Arial"/>
              </a:rPr>
              <a:t>de VE existent</a:t>
            </a:r>
          </a:p>
          <a:p>
            <a:pPr algn="ctr"/>
            <a:r>
              <a:rPr lang="fr-FR" sz="3600" b="1" kern="10" dirty="0">
                <a:ln w="3175">
                  <a:noFill/>
                  <a:round/>
                  <a:headEnd/>
                  <a:tailEnd/>
                </a:ln>
                <a:solidFill>
                  <a:srgbClr val="FFFFFF"/>
                </a:solidFill>
                <a:latin typeface="Arial"/>
                <a:cs typeface="Arial"/>
              </a:rPr>
              <a:t>à ce jour ?</a:t>
            </a:r>
          </a:p>
        </p:txBody>
      </p:sp>
      <p:pic>
        <p:nvPicPr>
          <p:cNvPr id="4" name="Picture 8" descr="C:\Users\Dudu\Desktop\acoze\logo transparent\acoze-log2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28384" y="6381328"/>
            <a:ext cx="1008112" cy="36438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683568" y="1844824"/>
            <a:ext cx="115212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fr-FR" sz="2000" b="1" dirty="0" smtClean="0">
                <a:ln>
                  <a:solidFill>
                    <a:schemeClr val="bg1"/>
                  </a:solidFill>
                </a:ln>
                <a:solidFill>
                  <a:srgbClr val="FF33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BMW </a:t>
            </a:r>
            <a:r>
              <a:rPr lang="fr-FR" b="1" dirty="0" smtClean="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i3</a:t>
            </a:r>
            <a:endParaRPr lang="fr-FR" b="1" dirty="0">
              <a:solidFill>
                <a:srgbClr val="000066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2771800" y="1844824"/>
            <a:ext cx="216024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fr-FR" sz="2000" b="1" dirty="0">
                <a:ln>
                  <a:solidFill>
                    <a:schemeClr val="bg1"/>
                  </a:solidFill>
                </a:ln>
                <a:solidFill>
                  <a:srgbClr val="FF33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CITR</a:t>
            </a:r>
            <a:r>
              <a:rPr lang="fr-FR" b="1" dirty="0">
                <a:ln>
                  <a:solidFill>
                    <a:schemeClr val="bg1"/>
                  </a:solidFill>
                </a:ln>
                <a:solidFill>
                  <a:srgbClr val="FF33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OEN</a:t>
            </a:r>
            <a:r>
              <a:rPr lang="fr-FR" b="1" dirty="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 </a:t>
            </a:r>
            <a:r>
              <a:rPr lang="fr-FR" b="1" dirty="0" smtClean="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C-</a:t>
            </a:r>
            <a:r>
              <a:rPr lang="fr-FR" b="1" dirty="0" err="1" smtClean="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Zero</a:t>
            </a:r>
            <a:r>
              <a:rPr lang="fr-FR" b="1" dirty="0" smtClean="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</a:p>
        </p:txBody>
      </p:sp>
      <p:sp>
        <p:nvSpPr>
          <p:cNvPr id="16" name="Rectangle 3"/>
          <p:cNvSpPr>
            <a:spLocks noChangeArrowheads="1"/>
          </p:cNvSpPr>
          <p:nvPr/>
        </p:nvSpPr>
        <p:spPr bwMode="auto">
          <a:xfrm>
            <a:off x="6372200" y="1829435"/>
            <a:ext cx="27718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fr-FR" sz="2000" b="1" dirty="0">
                <a:ln>
                  <a:solidFill>
                    <a:schemeClr val="bg1"/>
                  </a:solidFill>
                </a:ln>
                <a:solidFill>
                  <a:srgbClr val="FF33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HYUNDAI</a:t>
            </a:r>
            <a:r>
              <a:rPr lang="fr-FR" b="1" dirty="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fr-FR" b="1" dirty="0" smtClean="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IONIQ Electric</a:t>
            </a:r>
            <a:endParaRPr lang="fr-FR" b="1" dirty="0">
              <a:solidFill>
                <a:srgbClr val="000066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17" name="Rectangle 3"/>
          <p:cNvSpPr>
            <a:spLocks noChangeArrowheads="1"/>
          </p:cNvSpPr>
          <p:nvPr/>
        </p:nvSpPr>
        <p:spPr bwMode="auto">
          <a:xfrm>
            <a:off x="6732240" y="3789040"/>
            <a:ext cx="158417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fr-FR" b="1" dirty="0">
                <a:solidFill>
                  <a:srgbClr val="FF33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KIA</a:t>
            </a:r>
            <a:r>
              <a:rPr lang="fr-FR" b="1" dirty="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fr-FR" b="1" dirty="0" smtClean="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Soul EV</a:t>
            </a:r>
            <a:endParaRPr lang="fr-FR" b="1" dirty="0">
              <a:solidFill>
                <a:srgbClr val="000066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19" name="Rectangle 3"/>
          <p:cNvSpPr>
            <a:spLocks noChangeArrowheads="1"/>
          </p:cNvSpPr>
          <p:nvPr/>
        </p:nvSpPr>
        <p:spPr bwMode="auto">
          <a:xfrm>
            <a:off x="2411760" y="0"/>
            <a:ext cx="442281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fr-FR" sz="3200" b="1" dirty="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Les voitures particulières</a:t>
            </a:r>
            <a:endParaRPr kumimoji="0" lang="fr-FR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7172" name="Picture 4" descr="Image associé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3848" y="620688"/>
            <a:ext cx="2188295" cy="1440160"/>
          </a:xfrm>
          <a:prstGeom prst="rect">
            <a:avLst/>
          </a:prstGeom>
          <a:noFill/>
        </p:spPr>
      </p:pic>
      <p:pic>
        <p:nvPicPr>
          <p:cNvPr id="1029" name="Picture 5" descr="C:\Users\Dudu\Desktop\kia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88224" y="2780928"/>
            <a:ext cx="1588475" cy="1008112"/>
          </a:xfrm>
          <a:prstGeom prst="rect">
            <a:avLst/>
          </a:prstGeom>
          <a:noFill/>
        </p:spPr>
      </p:pic>
      <p:pic>
        <p:nvPicPr>
          <p:cNvPr id="1030" name="Picture 6" descr="C:\Users\Dudu\Desktop\hyundai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88223" y="836712"/>
            <a:ext cx="1940789" cy="1060141"/>
          </a:xfrm>
          <a:prstGeom prst="rect">
            <a:avLst/>
          </a:prstGeom>
          <a:noFill/>
        </p:spPr>
      </p:pic>
      <p:pic>
        <p:nvPicPr>
          <p:cNvPr id="1033" name="Picture 9" descr="C:\Users\Dudu\Desktop\i3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9552" y="836712"/>
            <a:ext cx="1625989" cy="1080120"/>
          </a:xfrm>
          <a:prstGeom prst="rect">
            <a:avLst/>
          </a:prstGeom>
          <a:noFill/>
        </p:spPr>
      </p:pic>
      <p:sp>
        <p:nvSpPr>
          <p:cNvPr id="22" name="Rectangle 3"/>
          <p:cNvSpPr>
            <a:spLocks noChangeArrowheads="1"/>
          </p:cNvSpPr>
          <p:nvPr/>
        </p:nvSpPr>
        <p:spPr bwMode="auto">
          <a:xfrm>
            <a:off x="467544" y="3845659"/>
            <a:ext cx="201622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fr-FR" sz="2000" b="1" dirty="0" smtClean="0">
                <a:ln>
                  <a:solidFill>
                    <a:schemeClr val="bg1"/>
                  </a:solidFill>
                </a:ln>
                <a:solidFill>
                  <a:srgbClr val="FF33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HYUNDAI</a:t>
            </a:r>
            <a:r>
              <a:rPr lang="fr-FR" b="1" dirty="0" smtClean="0">
                <a:ln>
                  <a:solidFill>
                    <a:schemeClr val="bg1"/>
                  </a:solidFill>
                </a:ln>
                <a:solidFill>
                  <a:srgbClr val="FF33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fr-FR" b="1" dirty="0" smtClean="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Kona EV</a:t>
            </a:r>
            <a:endParaRPr lang="fr-FR" b="1" dirty="0">
              <a:solidFill>
                <a:srgbClr val="000066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pic>
        <p:nvPicPr>
          <p:cNvPr id="3" name="Picture 2" descr="C:\Users\Dudu\Desktop\kona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63888" y="2780928"/>
            <a:ext cx="1728192" cy="1004341"/>
          </a:xfrm>
          <a:prstGeom prst="rect">
            <a:avLst/>
          </a:prstGeom>
          <a:noFill/>
        </p:spPr>
      </p:pic>
      <p:pic>
        <p:nvPicPr>
          <p:cNvPr id="18" name="Picture 8" descr="C:\Users\Dudu\Desktop\acoze\logo transparent\acoze-log2.g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028384" y="6381328"/>
            <a:ext cx="1008112" cy="364383"/>
          </a:xfrm>
          <a:prstGeom prst="rect">
            <a:avLst/>
          </a:prstGeom>
          <a:noFill/>
        </p:spPr>
      </p:pic>
      <p:pic>
        <p:nvPicPr>
          <p:cNvPr id="20" name="Picture 8" descr="C:\Users\Dudu\Desktop\leaf.gif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635896" y="4581128"/>
            <a:ext cx="1950078" cy="1265711"/>
          </a:xfrm>
          <a:prstGeom prst="rect">
            <a:avLst/>
          </a:prstGeom>
          <a:noFill/>
        </p:spPr>
      </p:pic>
      <p:sp>
        <p:nvSpPr>
          <p:cNvPr id="21" name="Rectangle 3"/>
          <p:cNvSpPr>
            <a:spLocks noChangeArrowheads="1"/>
          </p:cNvSpPr>
          <p:nvPr/>
        </p:nvSpPr>
        <p:spPr bwMode="auto">
          <a:xfrm>
            <a:off x="3851920" y="5805264"/>
            <a:ext cx="140514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fr-FR" b="1" dirty="0" smtClean="0">
                <a:solidFill>
                  <a:srgbClr val="FF33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NISSAN </a:t>
            </a:r>
            <a:r>
              <a:rPr lang="fr-FR" b="1" dirty="0" err="1" smtClean="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Leaf</a:t>
            </a:r>
            <a:endParaRPr lang="fr-FR" sz="1400" b="1" dirty="0">
              <a:solidFill>
                <a:srgbClr val="000066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pic>
        <p:nvPicPr>
          <p:cNvPr id="27" name="Picture 9" descr="C:\Users\Dudu\Desktop\ampera.gif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444208" y="4725144"/>
            <a:ext cx="1908212" cy="1090407"/>
          </a:xfrm>
          <a:prstGeom prst="rect">
            <a:avLst/>
          </a:prstGeom>
          <a:noFill/>
        </p:spPr>
      </p:pic>
      <p:sp>
        <p:nvSpPr>
          <p:cNvPr id="28" name="Rectangle 3"/>
          <p:cNvSpPr>
            <a:spLocks noChangeArrowheads="1"/>
          </p:cNvSpPr>
          <p:nvPr/>
        </p:nvSpPr>
        <p:spPr bwMode="auto">
          <a:xfrm>
            <a:off x="6660232" y="5805264"/>
            <a:ext cx="184384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fr-FR" b="1" dirty="0">
                <a:solidFill>
                  <a:srgbClr val="FF33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OPEL</a:t>
            </a:r>
            <a:r>
              <a:rPr lang="fr-FR" b="1" dirty="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fr-FR" b="1" dirty="0" smtClean="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Ampéra-E</a:t>
            </a:r>
            <a:endParaRPr lang="fr-FR" b="1" dirty="0">
              <a:solidFill>
                <a:srgbClr val="000066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4427984" y="1772816"/>
            <a:ext cx="16544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b="1" i="1" dirty="0" smtClean="0">
                <a:ln>
                  <a:solidFill>
                    <a:schemeClr val="bg1">
                      <a:alpha val="84000"/>
                    </a:schemeClr>
                  </a:solidFill>
                </a:ln>
                <a:solidFill>
                  <a:srgbClr val="FF33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Peugeot</a:t>
            </a:r>
            <a:r>
              <a:rPr lang="fr-FR" sz="1600" b="1" i="1" dirty="0" smtClean="0">
                <a:ln>
                  <a:solidFill>
                    <a:schemeClr val="bg1">
                      <a:alpha val="84000"/>
                    </a:schemeClr>
                  </a:solidFill>
                </a:ln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fr-FR" sz="1600" b="1" i="1" dirty="0" smtClean="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Ion</a:t>
            </a:r>
          </a:p>
          <a:p>
            <a:r>
              <a:rPr lang="fr-FR" sz="1600" b="1" i="1" dirty="0" smtClean="0">
                <a:ln>
                  <a:solidFill>
                    <a:schemeClr val="bg1">
                      <a:alpha val="84000"/>
                    </a:schemeClr>
                  </a:solidFill>
                </a:ln>
                <a:solidFill>
                  <a:srgbClr val="FF33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Mitsubishi</a:t>
            </a:r>
            <a:r>
              <a:rPr lang="fr-FR" sz="1600" b="1" i="1" dirty="0" smtClean="0">
                <a:ln>
                  <a:solidFill>
                    <a:schemeClr val="bg1">
                      <a:alpha val="84000"/>
                    </a:schemeClr>
                  </a:solidFill>
                </a:ln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fr-FR" sz="1600" b="1" i="1" dirty="0" smtClean="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i-</a:t>
            </a:r>
            <a:r>
              <a:rPr lang="fr-FR" sz="1600" b="1" i="1" dirty="0" err="1" smtClean="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Miev</a:t>
            </a:r>
            <a:endParaRPr lang="fr-FR" sz="1600" b="1" dirty="0">
              <a:solidFill>
                <a:srgbClr val="000066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2" name="Picture 4" descr="C:\Users\Dudu\Desktop\9256-2019-jaguar-i-pace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51520" y="4288595"/>
            <a:ext cx="2376264" cy="1732693"/>
          </a:xfrm>
          <a:prstGeom prst="rect">
            <a:avLst/>
          </a:prstGeom>
          <a:noFill/>
        </p:spPr>
      </p:pic>
      <p:sp>
        <p:nvSpPr>
          <p:cNvPr id="33" name="Rectangle 3"/>
          <p:cNvSpPr>
            <a:spLocks noChangeArrowheads="1"/>
          </p:cNvSpPr>
          <p:nvPr/>
        </p:nvSpPr>
        <p:spPr bwMode="auto">
          <a:xfrm>
            <a:off x="467544" y="5805264"/>
            <a:ext cx="158312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fr-FR" b="1" dirty="0" smtClean="0">
                <a:solidFill>
                  <a:srgbClr val="FF33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JAGUAR</a:t>
            </a:r>
            <a:r>
              <a:rPr lang="fr-FR" sz="2000" b="1" dirty="0" smtClean="0">
                <a:ln>
                  <a:solidFill>
                    <a:schemeClr val="bg1"/>
                  </a:solidFill>
                </a:ln>
                <a:solidFill>
                  <a:srgbClr val="FF33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fr-FR" b="1" dirty="0" err="1" smtClean="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i-Pace</a:t>
            </a:r>
            <a:endParaRPr lang="fr-FR" b="1" dirty="0">
              <a:solidFill>
                <a:srgbClr val="000066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pic>
        <p:nvPicPr>
          <p:cNvPr id="34" name="Picture 3" descr="C:\Users\Dudu\Desktop\kia niro ev.gif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95536" y="2813796"/>
            <a:ext cx="1944216" cy="1056814"/>
          </a:xfrm>
          <a:prstGeom prst="rect">
            <a:avLst/>
          </a:prstGeom>
          <a:noFill/>
        </p:spPr>
      </p:pic>
      <p:sp>
        <p:nvSpPr>
          <p:cNvPr id="35" name="Rectangle 3"/>
          <p:cNvSpPr>
            <a:spLocks noChangeArrowheads="1"/>
          </p:cNvSpPr>
          <p:nvPr/>
        </p:nvSpPr>
        <p:spPr bwMode="auto">
          <a:xfrm>
            <a:off x="3779912" y="3861048"/>
            <a:ext cx="118853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fr-FR" b="1" dirty="0" smtClean="0">
                <a:solidFill>
                  <a:srgbClr val="FF33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KIA</a:t>
            </a:r>
            <a:r>
              <a:rPr lang="fr-FR" sz="2000" b="1" dirty="0" smtClean="0">
                <a:solidFill>
                  <a:srgbClr val="FF33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fr-FR" sz="2000" b="1" dirty="0" smtClean="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e-</a:t>
            </a:r>
            <a:r>
              <a:rPr lang="fr-FR" b="1" dirty="0" err="1" smtClean="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Niro</a:t>
            </a:r>
            <a:endParaRPr lang="fr-FR" b="1" dirty="0">
              <a:solidFill>
                <a:srgbClr val="000066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 descr="C:\Users\Dudu\Desktop\acoze\logo transparent\acoze-log2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28384" y="6381328"/>
            <a:ext cx="1008112" cy="364383"/>
          </a:xfrm>
          <a:prstGeom prst="rect">
            <a:avLst/>
          </a:prstGeom>
          <a:noFill/>
        </p:spPr>
      </p:pic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5292080" y="1093386"/>
            <a:ext cx="3851920" cy="1692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fr-FR" altLang="ja-JP" sz="2400" b="1" dirty="0" smtClean="0">
                <a:solidFill>
                  <a:srgbClr val="000066"/>
                </a:solidFill>
                <a:latin typeface="+mj-lt"/>
                <a:ea typeface="MS Mincho" pitchFamily="49" charset="-128"/>
                <a:cs typeface="Arial" pitchFamily="34" charset="0"/>
              </a:rPr>
              <a:t>La voiture  tire </a:t>
            </a:r>
            <a:r>
              <a:rPr lang="fr-FR" altLang="ja-JP" sz="2400" b="1" dirty="0">
                <a:solidFill>
                  <a:srgbClr val="000066"/>
                </a:solidFill>
                <a:latin typeface="+mj-lt"/>
                <a:ea typeface="MS Mincho" pitchFamily="49" charset="-128"/>
                <a:cs typeface="Arial" pitchFamily="34" charset="0"/>
              </a:rPr>
              <a:t>son énergie </a:t>
            </a:r>
            <a:r>
              <a:rPr lang="fr-FR" altLang="ja-JP" sz="2400" b="1" dirty="0" smtClean="0">
                <a:solidFill>
                  <a:srgbClr val="000066"/>
                </a:solidFill>
                <a:latin typeface="+mj-lt"/>
                <a:ea typeface="MS Mincho" pitchFamily="49" charset="-128"/>
                <a:cs typeface="Arial" pitchFamily="34" charset="0"/>
              </a:rPr>
              <a:t>d’une </a:t>
            </a:r>
            <a:r>
              <a:rPr lang="fr-FR" altLang="ja-JP" sz="2800" b="1" dirty="0" smtClean="0">
                <a:ln>
                  <a:solidFill>
                    <a:schemeClr val="bg1"/>
                  </a:solidFill>
                </a:ln>
                <a:solidFill>
                  <a:srgbClr val="FF3300"/>
                </a:solidFill>
                <a:latin typeface="+mj-lt"/>
                <a:ea typeface="MS Mincho" pitchFamily="49" charset="-128"/>
                <a:cs typeface="Arial" pitchFamily="34" charset="0"/>
              </a:rPr>
              <a:t>batterie de traction de </a:t>
            </a:r>
            <a:r>
              <a:rPr lang="fr-FR" altLang="ja-JP" sz="2600" b="1" dirty="0" smtClean="0">
                <a:ln>
                  <a:solidFill>
                    <a:schemeClr val="bg1"/>
                  </a:solidFill>
                </a:ln>
                <a:solidFill>
                  <a:srgbClr val="FF3300"/>
                </a:solidFill>
                <a:latin typeface="+mj-lt"/>
                <a:ea typeface="MS Mincho" pitchFamily="49" charset="-128"/>
                <a:cs typeface="Arial" pitchFamily="34" charset="0"/>
              </a:rPr>
              <a:t>400V</a:t>
            </a:r>
            <a:r>
              <a:rPr lang="fr-FR" altLang="ja-JP" sz="2800" b="1" dirty="0" smtClean="0">
                <a:ln>
                  <a:solidFill>
                    <a:schemeClr val="bg1"/>
                  </a:solidFill>
                </a:ln>
                <a:solidFill>
                  <a:srgbClr val="000066"/>
                </a:solidFill>
                <a:latin typeface="+mj-lt"/>
                <a:ea typeface="MS Mincho" pitchFamily="49" charset="-128"/>
                <a:cs typeface="Arial" pitchFamily="34" charset="0"/>
              </a:rPr>
              <a:t>, </a:t>
            </a:r>
            <a:r>
              <a:rPr lang="fr-FR" altLang="ja-JP" sz="2400" b="1" dirty="0" smtClean="0">
                <a:solidFill>
                  <a:srgbClr val="000066"/>
                </a:solidFill>
                <a:latin typeface="+mj-lt"/>
                <a:ea typeface="MS Mincho" pitchFamily="49" charset="-128"/>
                <a:cs typeface="Arial" pitchFamily="34" charset="0"/>
              </a:rPr>
              <a:t>dont la capacité se calcule en</a:t>
            </a:r>
            <a:r>
              <a:rPr lang="fr-FR" altLang="ja-JP" sz="2400" b="1" dirty="0" smtClean="0">
                <a:solidFill>
                  <a:srgbClr val="FF3300"/>
                </a:solidFill>
                <a:latin typeface="+mj-lt"/>
                <a:ea typeface="MS Mincho" pitchFamily="49" charset="-128"/>
                <a:cs typeface="Arial" pitchFamily="34" charset="0"/>
              </a:rPr>
              <a:t> </a:t>
            </a:r>
            <a:r>
              <a:rPr lang="fr-FR" altLang="ja-JP" sz="2400" b="1" dirty="0" smtClean="0">
                <a:ln>
                  <a:solidFill>
                    <a:schemeClr val="bg1"/>
                  </a:solidFill>
                </a:ln>
                <a:solidFill>
                  <a:srgbClr val="FF3300"/>
                </a:solidFill>
                <a:latin typeface="+mj-lt"/>
                <a:ea typeface="MS Mincho" pitchFamily="49" charset="-128"/>
                <a:cs typeface="Arial" pitchFamily="34" charset="0"/>
              </a:rPr>
              <a:t>kWh</a:t>
            </a:r>
            <a:r>
              <a:rPr lang="fr-FR" altLang="ja-JP" sz="2400" b="1" dirty="0" smtClean="0">
                <a:solidFill>
                  <a:srgbClr val="000066"/>
                </a:solidFill>
                <a:latin typeface="+mj-lt"/>
                <a:ea typeface="MS Mincho" pitchFamily="49" charset="-128"/>
                <a:cs typeface="Arial" pitchFamily="34" charset="0"/>
              </a:rPr>
              <a:t>.  </a:t>
            </a:r>
            <a:endParaRPr kumimoji="0" lang="fr-FR" altLang="ja-JP" sz="2400" b="1" i="0" u="none" strike="noStrike" cap="none" normalizeH="0" baseline="0" dirty="0">
              <a:ln>
                <a:noFill/>
              </a:ln>
              <a:solidFill>
                <a:srgbClr val="000066"/>
              </a:solidFill>
              <a:effectLst/>
              <a:latin typeface="+mj-lt"/>
              <a:cs typeface="Arial" pitchFamily="34" charset="0"/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620687"/>
            <a:ext cx="4752528" cy="2552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3645024"/>
            <a:ext cx="5040560" cy="2384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5364088" y="4005064"/>
            <a:ext cx="3600399" cy="1615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fr-FR" altLang="ja-JP" sz="2400" b="1" dirty="0" smtClean="0">
                <a:solidFill>
                  <a:srgbClr val="000066"/>
                </a:solidFill>
                <a:latin typeface="+mn-lt"/>
                <a:ea typeface="MS Mincho" pitchFamily="49" charset="-128"/>
                <a:cs typeface="Arial" pitchFamily="34" charset="0"/>
              </a:rPr>
              <a:t>Le </a:t>
            </a:r>
            <a:r>
              <a:rPr lang="fr-FR" altLang="ja-JP" sz="2400" b="1" dirty="0" smtClean="0">
                <a:solidFill>
                  <a:srgbClr val="FF3300"/>
                </a:solidFill>
                <a:latin typeface="+mn-lt"/>
                <a:ea typeface="MS Mincho" pitchFamily="49" charset="-128"/>
                <a:cs typeface="Arial" pitchFamily="34" charset="0"/>
              </a:rPr>
              <a:t>châssis</a:t>
            </a:r>
            <a:r>
              <a:rPr lang="fr-FR" altLang="ja-JP" sz="2400" b="1" dirty="0" smtClean="0">
                <a:solidFill>
                  <a:srgbClr val="000066"/>
                </a:solidFill>
                <a:latin typeface="+mn-lt"/>
                <a:ea typeface="MS Mincho" pitchFamily="49" charset="-128"/>
                <a:cs typeface="Arial" pitchFamily="34" charset="0"/>
              </a:rPr>
              <a:t> est conçu pour recevoir  et protéger la batterie, tout en assurant la rigidité de l’ensemble. </a:t>
            </a:r>
            <a:endParaRPr kumimoji="0" lang="fr-FR" altLang="ja-JP" sz="2400" b="1" i="0" u="none" strike="noStrike" cap="none" normalizeH="0" baseline="0" dirty="0">
              <a:ln>
                <a:noFill/>
              </a:ln>
              <a:solidFill>
                <a:srgbClr val="000066"/>
              </a:solidFill>
              <a:effectLst/>
              <a:latin typeface="+mj-lt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3"/>
          <p:cNvSpPr>
            <a:spLocks noChangeArrowheads="1"/>
          </p:cNvSpPr>
          <p:nvPr/>
        </p:nvSpPr>
        <p:spPr bwMode="auto">
          <a:xfrm>
            <a:off x="6300192" y="2780928"/>
            <a:ext cx="244827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fr-FR" b="1" dirty="0" smtClean="0">
                <a:solidFill>
                  <a:srgbClr val="FF33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WOLKSWAGEN </a:t>
            </a:r>
            <a:r>
              <a:rPr lang="fr-FR" b="1" dirty="0" smtClean="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e-Golf</a:t>
            </a:r>
            <a:endParaRPr lang="fr-FR" b="1" dirty="0">
              <a:solidFill>
                <a:srgbClr val="000066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18" name="Rectangle 3"/>
          <p:cNvSpPr>
            <a:spLocks noChangeArrowheads="1"/>
          </p:cNvSpPr>
          <p:nvPr/>
        </p:nvSpPr>
        <p:spPr bwMode="auto">
          <a:xfrm>
            <a:off x="3779912" y="2780928"/>
            <a:ext cx="18002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fr-FR" sz="2000" b="1" dirty="0">
                <a:ln>
                  <a:solidFill>
                    <a:schemeClr val="bg1"/>
                  </a:solidFill>
                </a:ln>
                <a:solidFill>
                  <a:srgbClr val="FF33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TESLA</a:t>
            </a:r>
            <a:r>
              <a:rPr lang="fr-FR" b="1" dirty="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 </a:t>
            </a:r>
            <a:r>
              <a:rPr lang="fr-FR" b="1" dirty="0" smtClean="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Model X</a:t>
            </a:r>
            <a:endParaRPr lang="fr-FR" b="1" dirty="0">
              <a:solidFill>
                <a:srgbClr val="000066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20" name="Rectangle 3"/>
          <p:cNvSpPr>
            <a:spLocks noChangeArrowheads="1"/>
          </p:cNvSpPr>
          <p:nvPr/>
        </p:nvSpPr>
        <p:spPr bwMode="auto">
          <a:xfrm>
            <a:off x="755576" y="2780928"/>
            <a:ext cx="18002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fr-FR" sz="2000" b="1" dirty="0">
                <a:ln>
                  <a:solidFill>
                    <a:schemeClr val="bg1"/>
                  </a:solidFill>
                </a:ln>
                <a:solidFill>
                  <a:srgbClr val="FF33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TESLA</a:t>
            </a:r>
            <a:r>
              <a:rPr lang="fr-FR" b="1" dirty="0">
                <a:ln>
                  <a:solidFill>
                    <a:schemeClr val="bg1"/>
                  </a:solidFill>
                </a:ln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fr-FR" b="1" dirty="0" smtClean="0">
                <a:ln>
                  <a:solidFill>
                    <a:schemeClr val="bg1"/>
                  </a:solidFill>
                </a:ln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fr-FR" b="1" dirty="0" smtClean="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Model S</a:t>
            </a:r>
            <a:endParaRPr lang="fr-FR" b="1" dirty="0">
              <a:solidFill>
                <a:srgbClr val="000066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pic>
        <p:nvPicPr>
          <p:cNvPr id="3077" name="Picture 5" descr="C:\Users\Dudu\Desktop\s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772816"/>
            <a:ext cx="2107473" cy="1110324"/>
          </a:xfrm>
          <a:prstGeom prst="rect">
            <a:avLst/>
          </a:prstGeom>
          <a:noFill/>
        </p:spPr>
      </p:pic>
      <p:pic>
        <p:nvPicPr>
          <p:cNvPr id="3078" name="Picture 6" descr="C:\Users\Dudu\Desktop\x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07904" y="1700808"/>
            <a:ext cx="1817240" cy="1122917"/>
          </a:xfrm>
          <a:prstGeom prst="rect">
            <a:avLst/>
          </a:prstGeom>
          <a:noFill/>
        </p:spPr>
      </p:pic>
      <p:pic>
        <p:nvPicPr>
          <p:cNvPr id="3080" name="Picture 8" descr="C:\Users\Dudu\Desktop\gol2f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16216" y="1988840"/>
            <a:ext cx="1893348" cy="825499"/>
          </a:xfrm>
          <a:prstGeom prst="rect">
            <a:avLst/>
          </a:prstGeom>
          <a:noFill/>
        </p:spPr>
      </p:pic>
      <p:pic>
        <p:nvPicPr>
          <p:cNvPr id="22" name="Picture 8" descr="C:\Users\Dudu\Desktop\acoze\logo transparent\acoze-log2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44408" y="6381328"/>
            <a:ext cx="1008112" cy="364383"/>
          </a:xfrm>
          <a:prstGeom prst="rect">
            <a:avLst/>
          </a:prstGeom>
          <a:noFill/>
        </p:spPr>
      </p:pic>
      <p:sp>
        <p:nvSpPr>
          <p:cNvPr id="35" name="Rectangle 34"/>
          <p:cNvSpPr>
            <a:spLocks noChangeArrowheads="1"/>
          </p:cNvSpPr>
          <p:nvPr/>
        </p:nvSpPr>
        <p:spPr bwMode="auto">
          <a:xfrm>
            <a:off x="3635896" y="1268760"/>
            <a:ext cx="172819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fr-FR" sz="2000" b="1" dirty="0" smtClean="0">
                <a:ln>
                  <a:solidFill>
                    <a:schemeClr val="bg1"/>
                  </a:solidFill>
                </a:ln>
                <a:solidFill>
                  <a:srgbClr val="FF33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SMART </a:t>
            </a:r>
            <a:r>
              <a:rPr lang="fr-FR" b="1" dirty="0" smtClean="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E-Drive</a:t>
            </a:r>
            <a:endParaRPr lang="fr-FR" b="1" dirty="0">
              <a:solidFill>
                <a:srgbClr val="000066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pic>
        <p:nvPicPr>
          <p:cNvPr id="36" name="Picture 4" descr="C:\Users\Dudu\Desktop\smart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635897" y="234520"/>
            <a:ext cx="1584176" cy="1034240"/>
          </a:xfrm>
          <a:prstGeom prst="rect">
            <a:avLst/>
          </a:prstGeom>
          <a:noFill/>
        </p:spPr>
      </p:pic>
      <p:sp>
        <p:nvSpPr>
          <p:cNvPr id="37" name="Rectangle 3"/>
          <p:cNvSpPr>
            <a:spLocks noChangeArrowheads="1"/>
          </p:cNvSpPr>
          <p:nvPr/>
        </p:nvSpPr>
        <p:spPr bwMode="auto">
          <a:xfrm>
            <a:off x="6444208" y="1196752"/>
            <a:ext cx="18002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fr-FR" sz="2000" b="1" dirty="0" smtClean="0">
                <a:ln>
                  <a:solidFill>
                    <a:schemeClr val="bg1"/>
                  </a:solidFill>
                </a:ln>
                <a:solidFill>
                  <a:srgbClr val="FF33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TESLA </a:t>
            </a:r>
            <a:r>
              <a:rPr lang="fr-FR" b="1" dirty="0" smtClean="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Model 3 </a:t>
            </a:r>
            <a:endParaRPr lang="fr-FR" b="1" dirty="0">
              <a:solidFill>
                <a:srgbClr val="000066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pic>
        <p:nvPicPr>
          <p:cNvPr id="38" name="Picture 3" descr="C:\Users\Dudu\Desktop\Tesla-Model-3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12160" y="0"/>
            <a:ext cx="2494477" cy="1524748"/>
          </a:xfrm>
          <a:prstGeom prst="rect">
            <a:avLst/>
          </a:prstGeom>
          <a:noFill/>
        </p:spPr>
      </p:pic>
      <p:sp>
        <p:nvSpPr>
          <p:cNvPr id="49" name="Rectangle 3"/>
          <p:cNvSpPr>
            <a:spLocks noChangeArrowheads="1"/>
          </p:cNvSpPr>
          <p:nvPr/>
        </p:nvSpPr>
        <p:spPr bwMode="auto">
          <a:xfrm>
            <a:off x="6228184" y="4797152"/>
            <a:ext cx="237626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fr-FR" b="1" dirty="0" smtClean="0">
                <a:solidFill>
                  <a:srgbClr val="FF33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PEUGEOT </a:t>
            </a:r>
            <a:r>
              <a:rPr lang="fr-FR" b="1" dirty="0" smtClean="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Partner E</a:t>
            </a:r>
            <a:endParaRPr lang="fr-FR" b="1" dirty="0">
              <a:solidFill>
                <a:srgbClr val="000066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50" name="Rectangle 3"/>
          <p:cNvSpPr>
            <a:spLocks noChangeArrowheads="1"/>
          </p:cNvSpPr>
          <p:nvPr/>
        </p:nvSpPr>
        <p:spPr bwMode="auto">
          <a:xfrm>
            <a:off x="683568" y="4761148"/>
            <a:ext cx="216024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fr-FR" b="1" dirty="0" smtClean="0">
                <a:solidFill>
                  <a:srgbClr val="FF33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NISSAN</a:t>
            </a:r>
            <a:r>
              <a:rPr lang="fr-FR" sz="2000" b="1" dirty="0" smtClean="0">
                <a:solidFill>
                  <a:srgbClr val="FF33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fr-FR" b="1" dirty="0" smtClean="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e-NV200</a:t>
            </a:r>
            <a:endParaRPr lang="fr-FR" b="1" dirty="0">
              <a:solidFill>
                <a:srgbClr val="000066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51" name="Rectangle 3"/>
          <p:cNvSpPr>
            <a:spLocks noChangeArrowheads="1"/>
          </p:cNvSpPr>
          <p:nvPr/>
        </p:nvSpPr>
        <p:spPr bwMode="auto">
          <a:xfrm>
            <a:off x="1907704" y="6309320"/>
            <a:ext cx="22322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fr-FR" b="1" dirty="0">
                <a:solidFill>
                  <a:srgbClr val="FF33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RENAULT</a:t>
            </a:r>
            <a:r>
              <a:rPr lang="fr-FR" b="1" dirty="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fr-FR" b="1" dirty="0" err="1" smtClean="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Kangoo</a:t>
            </a:r>
            <a:r>
              <a:rPr lang="fr-FR" b="1" dirty="0" smtClean="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ZE</a:t>
            </a:r>
            <a:endParaRPr lang="fr-FR" b="1" dirty="0">
              <a:solidFill>
                <a:srgbClr val="000066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52" name="Rectangle 3"/>
          <p:cNvSpPr>
            <a:spLocks noChangeArrowheads="1"/>
          </p:cNvSpPr>
          <p:nvPr/>
        </p:nvSpPr>
        <p:spPr bwMode="auto">
          <a:xfrm>
            <a:off x="3203848" y="3212976"/>
            <a:ext cx="248754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fr-FR" sz="3200" b="1" dirty="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Les Utilitaires</a:t>
            </a:r>
            <a:endParaRPr kumimoji="0" lang="fr-FR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3" name="Picture 2" descr="C:\Users\Dudu\Desktop\e-berlingo.gif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635896" y="3789039"/>
            <a:ext cx="1584176" cy="1044657"/>
          </a:xfrm>
          <a:prstGeom prst="rect">
            <a:avLst/>
          </a:prstGeom>
          <a:noFill/>
        </p:spPr>
      </p:pic>
      <p:pic>
        <p:nvPicPr>
          <p:cNvPr id="54" name="Picture 3" descr="C:\Users\Dudu\Desktop\partner.gif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372201" y="3789040"/>
            <a:ext cx="1512170" cy="1044332"/>
          </a:xfrm>
          <a:prstGeom prst="rect">
            <a:avLst/>
          </a:prstGeom>
          <a:noFill/>
        </p:spPr>
      </p:pic>
      <p:sp>
        <p:nvSpPr>
          <p:cNvPr id="55" name="Rectangle 3"/>
          <p:cNvSpPr>
            <a:spLocks noChangeArrowheads="1"/>
          </p:cNvSpPr>
          <p:nvPr/>
        </p:nvSpPr>
        <p:spPr bwMode="auto">
          <a:xfrm>
            <a:off x="3347864" y="4797152"/>
            <a:ext cx="237626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fr-FR" b="1" dirty="0">
                <a:solidFill>
                  <a:srgbClr val="FF33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CITROEN  </a:t>
            </a:r>
            <a:r>
              <a:rPr lang="fr-FR" b="1" dirty="0" smtClean="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e-</a:t>
            </a:r>
            <a:r>
              <a:rPr lang="fr-FR" b="1" dirty="0" err="1" smtClean="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Berlingo</a:t>
            </a:r>
            <a:endParaRPr lang="fr-FR" b="1" dirty="0">
              <a:solidFill>
                <a:srgbClr val="000066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pic>
        <p:nvPicPr>
          <p:cNvPr id="56" name="Picture 4" descr="C:\Users\Dudu\Desktop\n.gif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55576" y="3573016"/>
            <a:ext cx="1728192" cy="1184133"/>
          </a:xfrm>
          <a:prstGeom prst="rect">
            <a:avLst/>
          </a:prstGeom>
          <a:noFill/>
        </p:spPr>
      </p:pic>
      <p:pic>
        <p:nvPicPr>
          <p:cNvPr id="57" name="Picture 5" descr="C:\Users\Dudu\Desktop\k.gif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979712" y="5229200"/>
            <a:ext cx="1800200" cy="1100605"/>
          </a:xfrm>
          <a:prstGeom prst="rect">
            <a:avLst/>
          </a:prstGeom>
          <a:noFill/>
        </p:spPr>
      </p:pic>
      <p:pic>
        <p:nvPicPr>
          <p:cNvPr id="58" name="Picture 3" descr="C:\Users\Dudu\Desktop\2018-03-28_15h11_49.gif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220071" y="5013176"/>
            <a:ext cx="1665506" cy="1656184"/>
          </a:xfrm>
          <a:prstGeom prst="rect">
            <a:avLst/>
          </a:prstGeom>
          <a:noFill/>
        </p:spPr>
      </p:pic>
      <p:sp>
        <p:nvSpPr>
          <p:cNvPr id="59" name="Rectangle 3"/>
          <p:cNvSpPr>
            <a:spLocks noChangeArrowheads="1"/>
          </p:cNvSpPr>
          <p:nvPr/>
        </p:nvSpPr>
        <p:spPr bwMode="auto">
          <a:xfrm>
            <a:off x="5004048" y="6309320"/>
            <a:ext cx="237626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fr-FR" b="1" dirty="0">
                <a:solidFill>
                  <a:srgbClr val="FF33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RENAULT</a:t>
            </a:r>
            <a:r>
              <a:rPr lang="fr-FR" b="1" dirty="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fr-FR" b="1" dirty="0" smtClean="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Master ZE</a:t>
            </a:r>
            <a:endParaRPr lang="fr-FR" b="1" dirty="0">
              <a:solidFill>
                <a:srgbClr val="000066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pic>
        <p:nvPicPr>
          <p:cNvPr id="26" name="Picture 3" descr="C:\Users\Dudu\Desktop\zoe.gif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83568" y="140730"/>
            <a:ext cx="1800200" cy="1197734"/>
          </a:xfrm>
          <a:prstGeom prst="rect">
            <a:avLst/>
          </a:prstGeom>
          <a:noFill/>
        </p:spPr>
      </p:pic>
      <p:sp>
        <p:nvSpPr>
          <p:cNvPr id="27" name="Rectangle 3"/>
          <p:cNvSpPr>
            <a:spLocks noChangeArrowheads="1"/>
          </p:cNvSpPr>
          <p:nvPr/>
        </p:nvSpPr>
        <p:spPr bwMode="auto">
          <a:xfrm>
            <a:off x="683568" y="1268760"/>
            <a:ext cx="165618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fr-FR" sz="2000" b="1" dirty="0" smtClean="0">
                <a:ln>
                  <a:solidFill>
                    <a:schemeClr val="bg1"/>
                  </a:solidFill>
                </a:ln>
                <a:solidFill>
                  <a:srgbClr val="FF33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RENAULT</a:t>
            </a:r>
            <a:r>
              <a:rPr lang="fr-FR" sz="2000" b="1" dirty="0" smtClean="0">
                <a:solidFill>
                  <a:srgbClr val="FF33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fr-FR" b="1" dirty="0" smtClean="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ZOE</a:t>
            </a:r>
            <a:endParaRPr lang="fr-FR" b="1" dirty="0">
              <a:solidFill>
                <a:srgbClr val="000066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udu\Desktop\2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404664"/>
            <a:ext cx="8496944" cy="4257492"/>
          </a:xfrm>
          <a:prstGeom prst="rect">
            <a:avLst/>
          </a:prstGeom>
          <a:noFill/>
        </p:spPr>
      </p:pic>
      <p:pic>
        <p:nvPicPr>
          <p:cNvPr id="2" name="Picture 8" descr="C:\Users\Dudu\Desktop\acoze\logo transparent\acoze-log2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28384" y="6381328"/>
            <a:ext cx="1008112" cy="364383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683568" y="4797152"/>
            <a:ext cx="792088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3200" b="1" dirty="0" smtClean="0">
                <a:solidFill>
                  <a:srgbClr val="FF3300"/>
                </a:solidFill>
                <a:latin typeface="Calibri" pitchFamily="34" charset="0"/>
                <a:cs typeface="Calibri" pitchFamily="34" charset="0"/>
              </a:rPr>
              <a:t>2019-2025</a:t>
            </a:r>
            <a:r>
              <a:rPr lang="fr-FR" sz="3200" b="1" dirty="0" smtClean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 : le Boom de la voiture électrique</a:t>
            </a:r>
            <a:r>
              <a:rPr lang="fr-FR" sz="800" b="1" dirty="0" smtClean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fr-FR" sz="800" b="1" dirty="0" smtClean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</a:br>
            <a:endParaRPr lang="fr-FR" sz="800" b="1" dirty="0" smtClean="0">
              <a:solidFill>
                <a:srgbClr val="000066"/>
              </a:solidFill>
              <a:latin typeface="Calibri" pitchFamily="34" charset="0"/>
              <a:cs typeface="Calibri" pitchFamily="34" charset="0"/>
            </a:endParaRPr>
          </a:p>
          <a:p>
            <a:pPr algn="ctr"/>
            <a:r>
              <a:rPr lang="fr-FR" sz="2400" b="1" dirty="0" smtClean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Prés de </a:t>
            </a:r>
            <a:r>
              <a:rPr lang="fr-FR" sz="2400" b="1" dirty="0" smtClean="0">
                <a:solidFill>
                  <a:srgbClr val="FF3300"/>
                </a:solidFill>
                <a:latin typeface="Calibri" pitchFamily="34" charset="0"/>
                <a:cs typeface="Calibri" pitchFamily="34" charset="0"/>
              </a:rPr>
              <a:t>200</a:t>
            </a:r>
            <a:r>
              <a:rPr lang="fr-FR" sz="2400" b="1" dirty="0" smtClean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 nouveaux modèles sont en préparation.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123728" y="692696"/>
            <a:ext cx="483638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400" b="1" dirty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Le projet EP Tender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323528" y="1484784"/>
            <a:ext cx="864096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On a vu que pour </a:t>
            </a:r>
            <a:r>
              <a:rPr lang="fr-FR" sz="2400" b="1" dirty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les trajets du </a:t>
            </a:r>
            <a:r>
              <a:rPr lang="fr-FR" sz="2400" b="1" dirty="0" smtClean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quotidien, </a:t>
            </a:r>
            <a:r>
              <a:rPr lang="fr-FR" sz="2400" b="1" dirty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l’autonomie des VE est suffisante.</a:t>
            </a:r>
            <a:endParaRPr lang="fr-FR" sz="1000" b="1" dirty="0">
              <a:solidFill>
                <a:srgbClr val="000066"/>
              </a:solidFill>
              <a:latin typeface="Calibri" pitchFamily="34" charset="0"/>
              <a:cs typeface="Calibri" pitchFamily="34" charset="0"/>
            </a:endParaRPr>
          </a:p>
          <a:p>
            <a:r>
              <a:rPr lang="fr-FR" sz="1000" b="1" dirty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 </a:t>
            </a:r>
          </a:p>
          <a:p>
            <a:r>
              <a:rPr lang="fr-FR" sz="2400" b="1" dirty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Mais pour les longues distances, il peut s’avérer utile </a:t>
            </a:r>
            <a:r>
              <a:rPr lang="fr-FR" sz="2400" b="1" dirty="0" smtClean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de</a:t>
            </a:r>
          </a:p>
          <a:p>
            <a:r>
              <a:rPr lang="fr-FR" sz="2700" b="1" dirty="0" smtClean="0">
                <a:ln>
                  <a:solidFill>
                    <a:schemeClr val="bg1"/>
                  </a:solidFill>
                </a:ln>
                <a:solidFill>
                  <a:srgbClr val="FF3300"/>
                </a:solidFill>
                <a:latin typeface="Calibri" pitchFamily="34" charset="0"/>
                <a:cs typeface="Calibri" pitchFamily="34" charset="0"/>
              </a:rPr>
              <a:t>louer</a:t>
            </a:r>
            <a:r>
              <a:rPr lang="fr-FR" sz="2600" b="1" dirty="0" smtClean="0">
                <a:ln>
                  <a:solidFill>
                    <a:schemeClr val="bg1"/>
                  </a:solidFill>
                </a:ln>
                <a:solidFill>
                  <a:srgbClr val="FF33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fr-FR" sz="2700" b="1" dirty="0" smtClean="0">
                <a:ln>
                  <a:solidFill>
                    <a:schemeClr val="bg1"/>
                  </a:solidFill>
                </a:ln>
                <a:solidFill>
                  <a:srgbClr val="FF3300"/>
                </a:solidFill>
                <a:latin typeface="Calibri" pitchFamily="34" charset="0"/>
                <a:cs typeface="Calibri" pitchFamily="34" charset="0"/>
              </a:rPr>
              <a:t>temporairement</a:t>
            </a:r>
            <a:r>
              <a:rPr lang="fr-FR" sz="2400" b="1" dirty="0" smtClean="0">
                <a:ln>
                  <a:solidFill>
                    <a:schemeClr val="bg1"/>
                  </a:solidFill>
                </a:ln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fr-FR" sz="2400" b="1" dirty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un </a:t>
            </a:r>
            <a:r>
              <a:rPr lang="fr-FR" sz="2400" b="1" dirty="0">
                <a:solidFill>
                  <a:srgbClr val="FF3300"/>
                </a:solidFill>
                <a:latin typeface="Calibri" pitchFamily="34" charset="0"/>
                <a:cs typeface="Calibri" pitchFamily="34" charset="0"/>
              </a:rPr>
              <a:t>prolongateur d’autonomie</a:t>
            </a:r>
            <a:r>
              <a:rPr lang="fr-FR" sz="2400" b="1" dirty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.</a:t>
            </a:r>
            <a:endParaRPr lang="fr-FR" sz="1000" b="1" dirty="0">
              <a:solidFill>
                <a:srgbClr val="000066"/>
              </a:solidFill>
              <a:latin typeface="Calibri" pitchFamily="34" charset="0"/>
              <a:cs typeface="Calibri" pitchFamily="34" charset="0"/>
            </a:endParaRPr>
          </a:p>
          <a:p>
            <a:r>
              <a:rPr lang="fr-FR" sz="1000" b="1" dirty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 </a:t>
            </a:r>
          </a:p>
          <a:p>
            <a:r>
              <a:rPr lang="fr-FR" sz="2600" b="1" dirty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C’est comme </a:t>
            </a:r>
            <a:r>
              <a:rPr lang="fr-FR" sz="2400" b="1" dirty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utiliser</a:t>
            </a:r>
            <a:r>
              <a:rPr lang="fr-FR" sz="2400" b="1" dirty="0">
                <a:ln>
                  <a:solidFill>
                    <a:schemeClr val="bg1"/>
                  </a:solidFill>
                </a:ln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fr-FR" sz="2400" b="1" dirty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une batterie de secours pour Smartphone.</a:t>
            </a:r>
          </a:p>
        </p:txBody>
      </p:sp>
      <p:pic>
        <p:nvPicPr>
          <p:cNvPr id="1027" name="Picture 3" descr="C:\Users\Dudu\Desktop\bat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3059832" y="3789040"/>
            <a:ext cx="1807200" cy="865906"/>
          </a:xfrm>
          <a:prstGeom prst="rect">
            <a:avLst/>
          </a:prstGeom>
          <a:noFill/>
        </p:spPr>
      </p:pic>
      <p:pic>
        <p:nvPicPr>
          <p:cNvPr id="1031" name="Picture 7" descr="C:\Users\Dudu\Desktop\zoe2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4797152"/>
            <a:ext cx="3325565" cy="1728192"/>
          </a:xfrm>
          <a:prstGeom prst="rect">
            <a:avLst/>
          </a:prstGeom>
          <a:noFill/>
        </p:spPr>
      </p:pic>
      <p:pic>
        <p:nvPicPr>
          <p:cNvPr id="1032" name="Picture 8" descr="C:\Users\Dudu\Desktop\tender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59832" y="4797152"/>
            <a:ext cx="1265850" cy="1746000"/>
          </a:xfrm>
          <a:prstGeom prst="rect">
            <a:avLst/>
          </a:prstGeom>
          <a:noFill/>
        </p:spPr>
      </p:pic>
      <p:pic>
        <p:nvPicPr>
          <p:cNvPr id="1034" name="Picture 10" descr="C:\Users\Dudu\Desktop\ep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76256" y="260648"/>
            <a:ext cx="951247" cy="1296144"/>
          </a:xfrm>
          <a:prstGeom prst="rect">
            <a:avLst/>
          </a:prstGeom>
          <a:noFill/>
        </p:spPr>
      </p:pic>
      <p:pic>
        <p:nvPicPr>
          <p:cNvPr id="9" name="Picture 8" descr="C:\Users\Dudu\Desktop\acoze\logo transparent\acoze-log2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028384" y="6381328"/>
            <a:ext cx="1008112" cy="364383"/>
          </a:xfrm>
          <a:prstGeom prst="rect">
            <a:avLst/>
          </a:prstGeom>
          <a:noFill/>
        </p:spPr>
      </p:pic>
      <p:pic>
        <p:nvPicPr>
          <p:cNvPr id="1026" name="Picture 2" descr="C:\Users\Dudu\Desktop\smart.g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44008" y="3717032"/>
            <a:ext cx="1784256" cy="1224135"/>
          </a:xfrm>
          <a:prstGeom prst="rect">
            <a:avLst/>
          </a:prstGeom>
          <a:noFill/>
        </p:spPr>
      </p:pic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107504" y="4869160"/>
            <a:ext cx="3096344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fr-FR" sz="2400" b="1" dirty="0" smtClean="0">
                <a:solidFill>
                  <a:srgbClr val="FF33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60 kWh </a:t>
            </a:r>
            <a:r>
              <a:rPr lang="fr-FR" sz="2400" b="1" dirty="0" smtClean="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de batterie ajoutées, c’est </a:t>
            </a:r>
            <a:r>
              <a:rPr lang="fr-FR" sz="2400" b="1" dirty="0" smtClean="0">
                <a:solidFill>
                  <a:srgbClr val="FF33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750 km</a:t>
            </a:r>
          </a:p>
          <a:p>
            <a:r>
              <a:rPr lang="fr-FR" sz="2400" b="1" dirty="0" smtClean="0">
                <a:solidFill>
                  <a:srgbClr val="000066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d’autonomie au total pour une Zoé.</a:t>
            </a:r>
            <a:endParaRPr lang="fr-FR" sz="2400" b="1" dirty="0">
              <a:solidFill>
                <a:srgbClr val="000066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C:\Users\Dudu\Desktop\acoze\logo transparent\acoze-log2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28384" y="6381328"/>
            <a:ext cx="1008112" cy="364383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1187624" y="3212976"/>
            <a:ext cx="7344816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600" b="1" dirty="0" smtClean="0">
                <a:ln>
                  <a:solidFill>
                    <a:schemeClr val="bg1"/>
                  </a:solidFill>
                </a:ln>
                <a:solidFill>
                  <a:srgbClr val="FF3300"/>
                </a:solidFill>
                <a:latin typeface="Calibri" pitchFamily="34" charset="0"/>
                <a:cs typeface="Calibri" pitchFamily="34" charset="0"/>
              </a:rPr>
              <a:t>« </a:t>
            </a:r>
            <a:r>
              <a:rPr lang="fr-FR" sz="2700" b="1" dirty="0" smtClean="0">
                <a:ln>
                  <a:solidFill>
                    <a:schemeClr val="bg1"/>
                  </a:solidFill>
                </a:ln>
                <a:solidFill>
                  <a:srgbClr val="FF3300"/>
                </a:solidFill>
                <a:latin typeface="Calibri" pitchFamily="34" charset="0"/>
                <a:cs typeface="Calibri" pitchFamily="34" charset="0"/>
              </a:rPr>
              <a:t>Est-ce</a:t>
            </a:r>
            <a:r>
              <a:rPr lang="fr-FR" sz="2600" b="1" dirty="0" smtClean="0">
                <a:ln>
                  <a:solidFill>
                    <a:schemeClr val="bg1"/>
                  </a:solidFill>
                </a:ln>
                <a:solidFill>
                  <a:srgbClr val="FF33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fr-FR" sz="2400" b="1" dirty="0" smtClean="0">
                <a:solidFill>
                  <a:srgbClr val="FF3300"/>
                </a:solidFill>
                <a:latin typeface="Calibri" pitchFamily="34" charset="0"/>
                <a:cs typeface="Calibri" pitchFamily="34" charset="0"/>
              </a:rPr>
              <a:t>qu’un jour, j’aurais un VE ? »</a:t>
            </a:r>
          </a:p>
          <a:p>
            <a:r>
              <a:rPr lang="fr-FR" sz="2400" b="1" dirty="0" smtClean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Cette question d’hier n’est plus d’actualité.</a:t>
            </a:r>
            <a:endParaRPr lang="fr-FR" sz="800" b="1" dirty="0" smtClean="0">
              <a:solidFill>
                <a:srgbClr val="000066"/>
              </a:solidFill>
              <a:latin typeface="Calibri" pitchFamily="34" charset="0"/>
              <a:cs typeface="Calibri" pitchFamily="34" charset="0"/>
            </a:endParaRPr>
          </a:p>
          <a:p>
            <a:r>
              <a:rPr lang="fr-FR" sz="1000" b="1" dirty="0" smtClean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 </a:t>
            </a:r>
          </a:p>
          <a:p>
            <a:r>
              <a:rPr lang="fr-FR" sz="2400" b="1" dirty="0" smtClean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Maintenant il faut se demander :</a:t>
            </a:r>
          </a:p>
          <a:p>
            <a:r>
              <a:rPr lang="fr-FR" sz="2400" b="1" dirty="0" smtClean="0">
                <a:solidFill>
                  <a:srgbClr val="FF3300"/>
                </a:solidFill>
                <a:latin typeface="Calibri" pitchFamily="34" charset="0"/>
                <a:cs typeface="Calibri" pitchFamily="34" charset="0"/>
              </a:rPr>
              <a:t>« Quand est-ce que </a:t>
            </a:r>
            <a:r>
              <a:rPr lang="fr-FR" sz="2400" b="1" smtClean="0">
                <a:solidFill>
                  <a:srgbClr val="FF3300"/>
                </a:solidFill>
                <a:latin typeface="Calibri" pitchFamily="34" charset="0"/>
                <a:cs typeface="Calibri" pitchFamily="34" charset="0"/>
              </a:rPr>
              <a:t>j’aurais </a:t>
            </a:r>
            <a:r>
              <a:rPr lang="fr-FR" sz="2400" b="1" smtClean="0">
                <a:solidFill>
                  <a:srgbClr val="FF3300"/>
                </a:solidFill>
                <a:latin typeface="Calibri" pitchFamily="34" charset="0"/>
                <a:cs typeface="Calibri" pitchFamily="34" charset="0"/>
              </a:rPr>
              <a:t>un VE ?</a:t>
            </a:r>
            <a:r>
              <a:rPr lang="fr-FR" sz="2400" b="1" dirty="0" smtClean="0">
                <a:solidFill>
                  <a:srgbClr val="FF3300"/>
                </a:solidFill>
                <a:latin typeface="Calibri" pitchFamily="34" charset="0"/>
                <a:cs typeface="Calibri" pitchFamily="34" charset="0"/>
              </a:rPr>
              <a:t> »</a:t>
            </a:r>
            <a:endParaRPr lang="fr-FR" sz="800" b="1" dirty="0" smtClean="0">
              <a:solidFill>
                <a:srgbClr val="FF3300"/>
              </a:solidFill>
              <a:latin typeface="Calibri" pitchFamily="34" charset="0"/>
              <a:cs typeface="Calibri" pitchFamily="34" charset="0"/>
            </a:endParaRPr>
          </a:p>
          <a:p>
            <a:r>
              <a:rPr lang="fr-FR" sz="1000" b="1" dirty="0" smtClean="0">
                <a:solidFill>
                  <a:srgbClr val="FF3300"/>
                </a:solidFill>
                <a:latin typeface="Calibri" pitchFamily="34" charset="0"/>
                <a:cs typeface="Calibri" pitchFamily="34" charset="0"/>
              </a:rPr>
              <a:t> </a:t>
            </a:r>
          </a:p>
          <a:p>
            <a:r>
              <a:rPr lang="fr-FR" sz="2400" b="1" dirty="0" smtClean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Et quand vous l’aurez, vous direz :</a:t>
            </a:r>
          </a:p>
          <a:p>
            <a:r>
              <a:rPr lang="fr-FR" sz="2400" b="1" dirty="0" smtClean="0">
                <a:solidFill>
                  <a:srgbClr val="FF3300"/>
                </a:solidFill>
                <a:latin typeface="Calibri" pitchFamily="34" charset="0"/>
                <a:cs typeface="Calibri" pitchFamily="34" charset="0"/>
              </a:rPr>
              <a:t>« Pourquoi j’ai attendu si longtemps ? »</a:t>
            </a:r>
            <a:endParaRPr lang="fr-FR" sz="2400" b="1" dirty="0">
              <a:solidFill>
                <a:srgbClr val="FF33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9" name="Picture 3" descr="C:\Users\Dudu\Desktop\Sans titre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3492" y="188640"/>
            <a:ext cx="7661315" cy="2880320"/>
          </a:xfrm>
          <a:prstGeom prst="rect">
            <a:avLst/>
          </a:prstGeom>
          <a:noFill/>
        </p:spPr>
      </p:pic>
      <p:pic>
        <p:nvPicPr>
          <p:cNvPr id="10" name="Picture 2" descr="C:\Users\Dudu\Desktop\tesla-model-s-limousine-neuf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00192" y="1844824"/>
            <a:ext cx="1628423" cy="1081375"/>
          </a:xfrm>
          <a:prstGeom prst="rect">
            <a:avLst/>
          </a:prstGeom>
          <a:noFill/>
        </p:spPr>
      </p:pic>
      <p:pic>
        <p:nvPicPr>
          <p:cNvPr id="11" name="Picture 6" descr="C:\Users\Dudu\Desktop\so1l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04248" y="1052736"/>
            <a:ext cx="485635" cy="443770"/>
          </a:xfrm>
          <a:prstGeom prst="rect">
            <a:avLst/>
          </a:prstGeom>
          <a:noFill/>
        </p:spPr>
      </p:pic>
      <p:pic>
        <p:nvPicPr>
          <p:cNvPr id="12" name="Picture 7" descr="C:\Users\Dudu\Desktop\tesla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24328" y="1556792"/>
            <a:ext cx="1202684" cy="138390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fficher l'image d'origin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9878" y="194990"/>
            <a:ext cx="8496944" cy="6408712"/>
          </a:xfrm>
          <a:prstGeom prst="ellipse">
            <a:avLst/>
          </a:prstGeom>
          <a:noFill/>
        </p:spPr>
      </p:pic>
      <p:sp>
        <p:nvSpPr>
          <p:cNvPr id="43010" name="ZoneTexte 7"/>
          <p:cNvSpPr txBox="1">
            <a:spLocks noChangeArrowheads="1"/>
          </p:cNvSpPr>
          <p:nvPr/>
        </p:nvSpPr>
        <p:spPr bwMode="auto">
          <a:xfrm>
            <a:off x="1115616" y="3140968"/>
            <a:ext cx="2808312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fr-FR" sz="2400" b="1" dirty="0">
                <a:solidFill>
                  <a:schemeClr val="bg1"/>
                </a:solidFill>
                <a:latin typeface="Calibri" pitchFamily="34" charset="0"/>
              </a:rPr>
              <a:t>La conduite en </a:t>
            </a:r>
          </a:p>
          <a:p>
            <a:pPr algn="ctr"/>
            <a:r>
              <a:rPr lang="fr-FR" sz="2400" b="1" dirty="0">
                <a:solidFill>
                  <a:schemeClr val="bg1"/>
                </a:solidFill>
                <a:latin typeface="Calibri" pitchFamily="34" charset="0"/>
              </a:rPr>
              <a:t>véhicule électrique</a:t>
            </a:r>
          </a:p>
          <a:p>
            <a:pPr algn="ctr"/>
            <a:r>
              <a:rPr lang="fr-FR" sz="2400" b="1" dirty="0" smtClean="0">
                <a:solidFill>
                  <a:schemeClr val="bg1"/>
                </a:solidFill>
                <a:latin typeface="Calibri" pitchFamily="34" charset="0"/>
              </a:rPr>
              <a:t>ce n’est </a:t>
            </a:r>
            <a:r>
              <a:rPr lang="fr-FR" sz="2400" b="1" dirty="0">
                <a:solidFill>
                  <a:schemeClr val="bg1"/>
                </a:solidFill>
                <a:latin typeface="Calibri" pitchFamily="34" charset="0"/>
              </a:rPr>
              <a:t>pas de la Science Fiction.</a:t>
            </a:r>
          </a:p>
          <a:p>
            <a:pPr algn="ctr"/>
            <a:r>
              <a:rPr lang="fr-FR" sz="2400" b="1" dirty="0">
                <a:solidFill>
                  <a:srgbClr val="FF6600"/>
                </a:solidFill>
                <a:latin typeface="Calibri" pitchFamily="34" charset="0"/>
              </a:rPr>
              <a:t>C’EST MAINTENANT.</a:t>
            </a:r>
          </a:p>
        </p:txBody>
      </p:sp>
      <p:pic>
        <p:nvPicPr>
          <p:cNvPr id="43011" name="Picture 5" descr="zo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-1625989">
            <a:off x="3924300" y="4724400"/>
            <a:ext cx="1223963" cy="75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8" descr="C:\Users\Dudu\Desktop\acoze\logo transparent\acoze-log2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28384" y="6381328"/>
            <a:ext cx="1008112" cy="36438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ZoneTexte 4"/>
          <p:cNvSpPr txBox="1">
            <a:spLocks noChangeArrowheads="1"/>
          </p:cNvSpPr>
          <p:nvPr/>
        </p:nvSpPr>
        <p:spPr bwMode="auto">
          <a:xfrm>
            <a:off x="5508625" y="404813"/>
            <a:ext cx="316706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/>
            <a:r>
              <a:rPr lang="fr-FR" sz="2400" b="1">
                <a:solidFill>
                  <a:srgbClr val="002060"/>
                </a:solidFill>
                <a:latin typeface="Verdana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lang="fr-FR" sz="3200" b="1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1028" name="Picture 4" descr="https://www.altima-assurances.fr/altima/sites/all/themes/venture_theme/images/altima_btoc_rvb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04248" y="5229200"/>
            <a:ext cx="1368152" cy="1368152"/>
          </a:xfrm>
          <a:prstGeom prst="rect">
            <a:avLst/>
          </a:prstGeom>
          <a:noFill/>
        </p:spPr>
      </p:pic>
      <p:pic>
        <p:nvPicPr>
          <p:cNvPr id="1034" name="Picture 10" descr="Résultat de recherche d'images pour &quot;logo .freshmile.&quot;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5157192"/>
            <a:ext cx="2664296" cy="1407839"/>
          </a:xfrm>
          <a:prstGeom prst="rect">
            <a:avLst/>
          </a:prstGeom>
          <a:noFill/>
        </p:spPr>
      </p:pic>
      <p:sp>
        <p:nvSpPr>
          <p:cNvPr id="7" name="ZoneTexte 6"/>
          <p:cNvSpPr txBox="1"/>
          <p:nvPr/>
        </p:nvSpPr>
        <p:spPr>
          <a:xfrm>
            <a:off x="1475656" y="620688"/>
            <a:ext cx="643285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400" b="1" dirty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Merci pour votre attention</a:t>
            </a:r>
          </a:p>
        </p:txBody>
      </p:sp>
      <p:pic>
        <p:nvPicPr>
          <p:cNvPr id="8" name="Picture 8" descr="C:\Users\Dudu\Desktop\acoze\logo transparent\acoze-log2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28384" y="6381328"/>
            <a:ext cx="1008112" cy="364383"/>
          </a:xfrm>
          <a:prstGeom prst="rect">
            <a:avLst/>
          </a:prstGeom>
          <a:noFill/>
        </p:spPr>
      </p:pic>
      <p:pic>
        <p:nvPicPr>
          <p:cNvPr id="1029" name="Picture 5" descr="C:\Users\Dudu\Desktop\logo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63688" y="1556792"/>
            <a:ext cx="5904656" cy="2987150"/>
          </a:xfrm>
          <a:prstGeom prst="rect">
            <a:avLst/>
          </a:prstGeom>
          <a:noFill/>
        </p:spPr>
      </p:pic>
      <p:pic>
        <p:nvPicPr>
          <p:cNvPr id="2052" name="Picture 4" descr="C:\Users\Dudu\Desktop\ep-tender-logo-1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91880" y="5229200"/>
            <a:ext cx="2801888" cy="125384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15816" y="2214736"/>
            <a:ext cx="5976664" cy="1261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fr-FR" altLang="ja-JP" sz="2400" b="1" dirty="0" smtClean="0">
                <a:solidFill>
                  <a:srgbClr val="000066"/>
                </a:solidFill>
                <a:latin typeface="+mj-lt"/>
                <a:ea typeface="MS Mincho" pitchFamily="49" charset="-128"/>
                <a:cs typeface="Arial" pitchFamily="34" charset="0"/>
              </a:rPr>
              <a:t>Un </a:t>
            </a:r>
            <a:r>
              <a:rPr lang="fr-FR" altLang="ja-JP" sz="2700" b="1" dirty="0">
                <a:ln>
                  <a:solidFill>
                    <a:schemeClr val="bg1"/>
                  </a:solidFill>
                </a:ln>
                <a:solidFill>
                  <a:srgbClr val="FF3300"/>
                </a:solidFill>
                <a:latin typeface="+mj-lt"/>
                <a:ea typeface="MS Mincho" pitchFamily="49" charset="-128"/>
                <a:cs typeface="Arial" pitchFamily="34" charset="0"/>
              </a:rPr>
              <a:t>moteur </a:t>
            </a:r>
            <a:r>
              <a:rPr lang="fr-FR" altLang="ja-JP" sz="2700" b="1" dirty="0" smtClean="0">
                <a:ln>
                  <a:solidFill>
                    <a:schemeClr val="bg1"/>
                  </a:solidFill>
                </a:ln>
                <a:solidFill>
                  <a:srgbClr val="FF3300"/>
                </a:solidFill>
                <a:latin typeface="+mj-lt"/>
                <a:ea typeface="MS Mincho" pitchFamily="49" charset="-128"/>
                <a:cs typeface="Arial" pitchFamily="34" charset="0"/>
              </a:rPr>
              <a:t>électrique</a:t>
            </a:r>
            <a:r>
              <a:rPr lang="fr-FR" altLang="ja-JP" sz="2700" b="1" dirty="0" smtClean="0">
                <a:ln>
                  <a:solidFill>
                    <a:schemeClr val="bg1"/>
                  </a:solidFill>
                </a:ln>
                <a:solidFill>
                  <a:srgbClr val="000066"/>
                </a:solidFill>
                <a:latin typeface="+mj-lt"/>
                <a:ea typeface="MS Mincho" pitchFamily="49" charset="-128"/>
                <a:cs typeface="Arial" pitchFamily="34" charset="0"/>
              </a:rPr>
              <a:t> </a:t>
            </a:r>
            <a:r>
              <a:rPr lang="fr-FR" altLang="ja-JP" sz="2400" b="1" dirty="0" smtClean="0">
                <a:solidFill>
                  <a:srgbClr val="000066"/>
                </a:solidFill>
                <a:latin typeface="+mj-lt"/>
                <a:ea typeface="MS Mincho" pitchFamily="49" charset="-128"/>
                <a:cs typeface="Arial" pitchFamily="34" charset="0"/>
              </a:rPr>
              <a:t>qui</a:t>
            </a:r>
            <a:r>
              <a:rPr lang="fr-FR" altLang="ja-JP" sz="2700" b="1" dirty="0" smtClean="0">
                <a:solidFill>
                  <a:srgbClr val="000066"/>
                </a:solidFill>
                <a:latin typeface="+mj-lt"/>
                <a:ea typeface="MS Mincho" pitchFamily="49" charset="-128"/>
                <a:cs typeface="Arial" pitchFamily="34" charset="0"/>
              </a:rPr>
              <a:t> </a:t>
            </a:r>
            <a:r>
              <a:rPr lang="fr-FR" altLang="ja-JP" sz="2400" b="1" dirty="0" smtClean="0">
                <a:solidFill>
                  <a:srgbClr val="000066"/>
                </a:solidFill>
                <a:latin typeface="+mj-lt"/>
                <a:ea typeface="MS Mincho" pitchFamily="49" charset="-128"/>
                <a:cs typeface="Arial" pitchFamily="34" charset="0"/>
              </a:rPr>
              <a:t>fonctionne grâce à un </a:t>
            </a:r>
            <a:r>
              <a:rPr lang="fr-FR" altLang="ja-JP" sz="2400" b="1" dirty="0" smtClean="0">
                <a:solidFill>
                  <a:srgbClr val="FF3300"/>
                </a:solidFill>
                <a:latin typeface="+mj-lt"/>
                <a:ea typeface="MS Mincho" pitchFamily="49" charset="-128"/>
                <a:cs typeface="Arial" pitchFamily="34" charset="0"/>
              </a:rPr>
              <a:t>champ magnétique </a:t>
            </a:r>
            <a:r>
              <a:rPr lang="fr-FR" altLang="ja-JP" sz="2400" b="1" dirty="0" smtClean="0">
                <a:solidFill>
                  <a:srgbClr val="000066"/>
                </a:solidFill>
                <a:latin typeface="+mn-lt"/>
                <a:ea typeface="MS Mincho" pitchFamily="49" charset="-128"/>
                <a:cs typeface="Arial" pitchFamily="34" charset="0"/>
              </a:rPr>
              <a:t>puissant</a:t>
            </a:r>
            <a:r>
              <a:rPr lang="fr-FR" altLang="ja-JP" sz="2400" b="1" dirty="0" smtClean="0">
                <a:solidFill>
                  <a:srgbClr val="000066"/>
                </a:solidFill>
                <a:latin typeface="+mj-lt"/>
                <a:ea typeface="MS Mincho" pitchFamily="49" charset="-128"/>
                <a:cs typeface="Arial" pitchFamily="34" charset="0"/>
              </a:rPr>
              <a:t>, généré dans un </a:t>
            </a:r>
            <a:r>
              <a:rPr lang="fr-FR" altLang="ja-JP" sz="2400" b="1" dirty="0" smtClean="0">
                <a:solidFill>
                  <a:srgbClr val="FF3300"/>
                </a:solidFill>
                <a:latin typeface="+mn-lt"/>
                <a:ea typeface="MS Mincho" pitchFamily="49" charset="-128"/>
                <a:cs typeface="Arial" pitchFamily="34" charset="0"/>
              </a:rPr>
              <a:t>stator</a:t>
            </a:r>
            <a:r>
              <a:rPr lang="fr-FR" altLang="ja-JP" sz="2400" b="1" dirty="0" smtClean="0">
                <a:solidFill>
                  <a:srgbClr val="000066"/>
                </a:solidFill>
                <a:latin typeface="+mj-lt"/>
                <a:ea typeface="MS Mincho" pitchFamily="49" charset="-128"/>
                <a:cs typeface="Arial" pitchFamily="34" charset="0"/>
              </a:rPr>
              <a:t> qui fait tourner un </a:t>
            </a:r>
            <a:r>
              <a:rPr lang="fr-FR" altLang="ja-JP" sz="2400" b="1" dirty="0" smtClean="0">
                <a:solidFill>
                  <a:srgbClr val="FF3300"/>
                </a:solidFill>
                <a:latin typeface="+mn-lt"/>
                <a:ea typeface="MS Mincho" pitchFamily="49" charset="-128"/>
                <a:cs typeface="Arial" pitchFamily="34" charset="0"/>
              </a:rPr>
              <a:t>rotor</a:t>
            </a:r>
            <a:r>
              <a:rPr lang="fr-FR" altLang="ja-JP" sz="2400" b="1" dirty="0" smtClean="0">
                <a:solidFill>
                  <a:srgbClr val="000066"/>
                </a:solidFill>
                <a:latin typeface="+mj-lt"/>
                <a:ea typeface="MS Mincho" pitchFamily="49" charset="-128"/>
                <a:cs typeface="Arial" pitchFamily="34" charset="0"/>
              </a:rPr>
              <a:t>. </a:t>
            </a:r>
          </a:p>
        </p:txBody>
      </p:sp>
      <p:pic>
        <p:nvPicPr>
          <p:cNvPr id="10" name="Picture 8" descr="C:\Users\Dudu\Desktop\acoze\logo transparent\acoze-log2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28384" y="6381328"/>
            <a:ext cx="1008112" cy="364383"/>
          </a:xfrm>
          <a:prstGeom prst="rect">
            <a:avLst/>
          </a:prstGeom>
          <a:noFill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2060848"/>
            <a:ext cx="2350415" cy="14022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3538184"/>
            <a:ext cx="1728192" cy="1553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560" y="5157192"/>
            <a:ext cx="1728193" cy="1559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5"/>
          <p:cNvSpPr>
            <a:spLocks noChangeArrowheads="1"/>
          </p:cNvSpPr>
          <p:nvPr/>
        </p:nvSpPr>
        <p:spPr bwMode="auto">
          <a:xfrm>
            <a:off x="2915816" y="3933056"/>
            <a:ext cx="590465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fr-FR" altLang="ja-JP" sz="2400" b="1" dirty="0" smtClean="0">
                <a:solidFill>
                  <a:srgbClr val="000066"/>
                </a:solidFill>
                <a:latin typeface="+mj-lt"/>
                <a:ea typeface="MS Mincho" pitchFamily="49" charset="-128"/>
                <a:cs typeface="Arial" pitchFamily="34" charset="0"/>
              </a:rPr>
              <a:t>Un </a:t>
            </a:r>
            <a:r>
              <a:rPr lang="fr-FR" altLang="ja-JP" sz="2400" b="1" dirty="0" smtClean="0">
                <a:solidFill>
                  <a:srgbClr val="FF3300"/>
                </a:solidFill>
                <a:latin typeface="+mj-lt"/>
                <a:ea typeface="MS Mincho" pitchFamily="49" charset="-128"/>
                <a:cs typeface="Arial" pitchFamily="34" charset="0"/>
              </a:rPr>
              <a:t>boitier électronique </a:t>
            </a:r>
            <a:r>
              <a:rPr lang="fr-FR" altLang="ja-JP" sz="2400" b="1" dirty="0" smtClean="0">
                <a:solidFill>
                  <a:srgbClr val="000066"/>
                </a:solidFill>
                <a:latin typeface="+mj-lt"/>
                <a:ea typeface="MS Mincho" pitchFamily="49" charset="-128"/>
                <a:cs typeface="Arial" pitchFamily="34" charset="0"/>
              </a:rPr>
              <a:t>qui  règle la puissance du champ magnétique.</a:t>
            </a:r>
          </a:p>
        </p:txBody>
      </p:sp>
      <p:sp>
        <p:nvSpPr>
          <p:cNvPr id="14" name="Rectangle 5"/>
          <p:cNvSpPr>
            <a:spLocks noChangeArrowheads="1"/>
          </p:cNvSpPr>
          <p:nvPr/>
        </p:nvSpPr>
        <p:spPr bwMode="auto">
          <a:xfrm>
            <a:off x="2915816" y="5404574"/>
            <a:ext cx="568863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fr-FR" altLang="ja-JP" sz="2400" b="1" dirty="0" smtClean="0">
                <a:solidFill>
                  <a:srgbClr val="000066"/>
                </a:solidFill>
                <a:latin typeface="+mj-lt"/>
                <a:ea typeface="MS Mincho" pitchFamily="49" charset="-128"/>
                <a:cs typeface="Arial" pitchFamily="34" charset="0"/>
              </a:rPr>
              <a:t>Et un </a:t>
            </a:r>
            <a:r>
              <a:rPr lang="fr-FR" altLang="ja-JP" sz="2400" b="1" dirty="0" smtClean="0">
                <a:solidFill>
                  <a:srgbClr val="FF3300"/>
                </a:solidFill>
                <a:latin typeface="+mj-lt"/>
                <a:ea typeface="MS Mincho" pitchFamily="49" charset="-128"/>
                <a:cs typeface="Arial" pitchFamily="34" charset="0"/>
              </a:rPr>
              <a:t>réducteur</a:t>
            </a:r>
            <a:r>
              <a:rPr lang="fr-FR" altLang="ja-JP" sz="2400" b="1" dirty="0" smtClean="0">
                <a:solidFill>
                  <a:srgbClr val="000066"/>
                </a:solidFill>
                <a:latin typeface="+mj-lt"/>
                <a:ea typeface="MS Mincho" pitchFamily="49" charset="-128"/>
                <a:cs typeface="Arial" pitchFamily="34" charset="0"/>
              </a:rPr>
              <a:t> qui entraine la rotation des roues.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5536" y="116632"/>
            <a:ext cx="4032448" cy="1785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4716016" y="574523"/>
            <a:ext cx="396044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fr-FR" altLang="ja-JP" sz="2700" b="1" dirty="0" smtClean="0">
                <a:ln>
                  <a:solidFill>
                    <a:schemeClr val="bg1"/>
                  </a:solidFill>
                </a:ln>
                <a:solidFill>
                  <a:srgbClr val="FF3300"/>
                </a:solidFill>
                <a:latin typeface="+mj-lt"/>
                <a:ea typeface="MS Mincho" pitchFamily="49" charset="-128"/>
                <a:cs typeface="Arial" pitchFamily="34" charset="0"/>
              </a:rPr>
              <a:t>Le bloc moteur </a:t>
            </a:r>
            <a:r>
              <a:rPr lang="fr-FR" altLang="ja-JP" sz="2400" b="1" dirty="0" smtClean="0">
                <a:solidFill>
                  <a:srgbClr val="000066"/>
                </a:solidFill>
                <a:latin typeface="+mj-lt"/>
                <a:ea typeface="MS Mincho" pitchFamily="49" charset="-128"/>
                <a:cs typeface="Arial" pitchFamily="34" charset="0"/>
              </a:rPr>
              <a:t>ne comporte que </a:t>
            </a:r>
            <a:r>
              <a:rPr lang="fr-FR" altLang="ja-JP" sz="2700" b="1" dirty="0" smtClean="0">
                <a:ln>
                  <a:solidFill>
                    <a:schemeClr val="bg1"/>
                  </a:solidFill>
                </a:ln>
                <a:solidFill>
                  <a:srgbClr val="FF3300"/>
                </a:solidFill>
                <a:ea typeface="MS Mincho" pitchFamily="49" charset="-128"/>
                <a:cs typeface="Arial" pitchFamily="34" charset="0"/>
              </a:rPr>
              <a:t>3</a:t>
            </a:r>
            <a:r>
              <a:rPr lang="fr-FR" altLang="ja-JP" sz="2400" b="1" dirty="0" smtClean="0">
                <a:ln>
                  <a:solidFill>
                    <a:schemeClr val="bg1"/>
                  </a:solidFill>
                </a:ln>
                <a:solidFill>
                  <a:srgbClr val="FF3300"/>
                </a:solidFill>
                <a:ea typeface="MS Mincho" pitchFamily="49" charset="-128"/>
                <a:cs typeface="Arial" pitchFamily="34" charset="0"/>
              </a:rPr>
              <a:t> </a:t>
            </a:r>
            <a:r>
              <a:rPr lang="fr-FR" altLang="ja-JP" sz="2400" b="1" dirty="0" smtClean="0">
                <a:solidFill>
                  <a:srgbClr val="000066"/>
                </a:solidFill>
                <a:latin typeface="+mj-lt"/>
                <a:ea typeface="MS Mincho" pitchFamily="49" charset="-128"/>
                <a:cs typeface="Arial" pitchFamily="34" charset="0"/>
              </a:rPr>
              <a:t>éléments.</a:t>
            </a:r>
            <a:endParaRPr lang="fr-FR" altLang="ja-JP" sz="2400" b="1" dirty="0" smtClean="0">
              <a:solidFill>
                <a:srgbClr val="000066"/>
              </a:solidFill>
              <a:latin typeface="+mj-lt"/>
              <a:ea typeface="MS Mincho" pitchFamily="49" charset="-128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4932040" y="4261737"/>
            <a:ext cx="421196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fr-FR" altLang="ja-JP" sz="2400" b="1" dirty="0" smtClean="0">
                <a:solidFill>
                  <a:srgbClr val="000066"/>
                </a:solidFill>
                <a:latin typeface="+mj-lt"/>
                <a:ea typeface="MS Mincho" pitchFamily="49" charset="-128"/>
                <a:cs typeface="Arial" pitchFamily="34" charset="0"/>
              </a:rPr>
              <a:t>La recharge de la batterie se fait grâce à une </a:t>
            </a:r>
            <a:r>
              <a:rPr lang="fr-FR" altLang="ja-JP" sz="2400" b="1" dirty="0" smtClean="0">
                <a:solidFill>
                  <a:srgbClr val="FF3300"/>
                </a:solidFill>
                <a:latin typeface="+mj-lt"/>
                <a:ea typeface="MS Mincho" pitchFamily="49" charset="-128"/>
                <a:cs typeface="Arial" pitchFamily="34" charset="0"/>
              </a:rPr>
              <a:t>prise</a:t>
            </a:r>
            <a:r>
              <a:rPr lang="fr-FR" altLang="ja-JP" sz="2400" b="1" dirty="0" smtClean="0">
                <a:solidFill>
                  <a:srgbClr val="000066"/>
                </a:solidFill>
                <a:latin typeface="+mj-lt"/>
                <a:ea typeface="MS Mincho" pitchFamily="49" charset="-128"/>
                <a:cs typeface="Arial" pitchFamily="34" charset="0"/>
              </a:rPr>
              <a:t> dédiée, sans risque d’électrocution.</a:t>
            </a:r>
            <a:endParaRPr kumimoji="0" lang="fr-FR" altLang="ja-JP" sz="2400" b="1" i="0" u="none" strike="noStrike" cap="none" normalizeH="0" baseline="0" dirty="0">
              <a:ln>
                <a:noFill/>
              </a:ln>
              <a:solidFill>
                <a:srgbClr val="000066"/>
              </a:solidFill>
              <a:effectLst/>
              <a:latin typeface="+mj-lt"/>
              <a:cs typeface="Arial" pitchFamily="34" charset="0"/>
            </a:endParaRPr>
          </a:p>
        </p:txBody>
      </p:sp>
      <p:pic>
        <p:nvPicPr>
          <p:cNvPr id="3" name="Picture 5" descr="Image associé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3573016"/>
            <a:ext cx="3993001" cy="2664296"/>
          </a:xfrm>
          <a:prstGeom prst="rect">
            <a:avLst/>
          </a:prstGeom>
          <a:noFill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692696"/>
            <a:ext cx="4357979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4788024" y="1278633"/>
            <a:ext cx="4104456" cy="1292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fr-FR" altLang="ja-JP" sz="2400" b="1" dirty="0" smtClean="0">
                <a:solidFill>
                  <a:srgbClr val="000066"/>
                </a:solidFill>
                <a:latin typeface="+mj-lt"/>
                <a:ea typeface="MS Mincho" pitchFamily="49" charset="-128"/>
                <a:cs typeface="Arial" pitchFamily="34" charset="0"/>
              </a:rPr>
              <a:t>Un </a:t>
            </a:r>
            <a:r>
              <a:rPr lang="fr-FR" altLang="ja-JP" sz="2700" b="1" dirty="0" smtClean="0">
                <a:ln>
                  <a:solidFill>
                    <a:schemeClr val="bg1"/>
                  </a:solidFill>
                </a:ln>
                <a:solidFill>
                  <a:srgbClr val="FF3300"/>
                </a:solidFill>
                <a:latin typeface="+mj-lt"/>
                <a:ea typeface="MS Mincho" pitchFamily="49" charset="-128"/>
                <a:cs typeface="Arial" pitchFamily="34" charset="0"/>
              </a:rPr>
              <a:t>chargeur électronique </a:t>
            </a:r>
            <a:r>
              <a:rPr lang="fr-FR" altLang="ja-JP" sz="2400" b="1" dirty="0" smtClean="0">
                <a:solidFill>
                  <a:srgbClr val="000066"/>
                </a:solidFill>
                <a:latin typeface="+mj-lt"/>
                <a:ea typeface="MS Mincho" pitchFamily="49" charset="-128"/>
                <a:cs typeface="Arial" pitchFamily="34" charset="0"/>
              </a:rPr>
              <a:t>et des câbles </a:t>
            </a:r>
            <a:r>
              <a:rPr lang="fr-FR" altLang="ja-JP" sz="2700" b="1" dirty="0" smtClean="0">
                <a:ln>
                  <a:solidFill>
                    <a:schemeClr val="bg1"/>
                  </a:solidFill>
                </a:ln>
                <a:solidFill>
                  <a:srgbClr val="FF3300"/>
                </a:solidFill>
                <a:latin typeface="+mj-lt"/>
                <a:ea typeface="MS Mincho" pitchFamily="49" charset="-128"/>
                <a:cs typeface="Arial" pitchFamily="34" charset="0"/>
              </a:rPr>
              <a:t>haute-tension</a:t>
            </a:r>
            <a:r>
              <a:rPr lang="fr-FR" altLang="ja-JP" sz="2700" b="1" dirty="0" smtClean="0">
                <a:solidFill>
                  <a:srgbClr val="FF3300"/>
                </a:solidFill>
                <a:latin typeface="+mj-lt"/>
                <a:ea typeface="MS Mincho" pitchFamily="49" charset="-128"/>
                <a:cs typeface="Arial" pitchFamily="34" charset="0"/>
              </a:rPr>
              <a:t> </a:t>
            </a:r>
            <a:r>
              <a:rPr lang="fr-FR" altLang="ja-JP" sz="2400" b="1" dirty="0" smtClean="0">
                <a:solidFill>
                  <a:srgbClr val="000066"/>
                </a:solidFill>
                <a:latin typeface="+mj-lt"/>
                <a:ea typeface="MS Mincho" pitchFamily="49" charset="-128"/>
                <a:cs typeface="Arial" pitchFamily="34" charset="0"/>
              </a:rPr>
              <a:t>alimentent</a:t>
            </a:r>
            <a:r>
              <a:rPr lang="fr-FR" altLang="ja-JP" sz="2400" b="1" dirty="0" smtClean="0">
                <a:solidFill>
                  <a:srgbClr val="000066"/>
                </a:solidFill>
                <a:ea typeface="MS Mincho" pitchFamily="49" charset="-128"/>
                <a:cs typeface="Arial" pitchFamily="34" charset="0"/>
              </a:rPr>
              <a:t> </a:t>
            </a:r>
            <a:r>
              <a:rPr lang="fr-FR" altLang="ja-JP" sz="2400" b="1" dirty="0" smtClean="0">
                <a:solidFill>
                  <a:srgbClr val="000066"/>
                </a:solidFill>
                <a:latin typeface="+mn-lt"/>
                <a:ea typeface="MS Mincho" pitchFamily="49" charset="-128"/>
                <a:cs typeface="Arial" pitchFamily="34" charset="0"/>
              </a:rPr>
              <a:t>batterie et moteur. </a:t>
            </a:r>
            <a:endParaRPr kumimoji="0" lang="fr-FR" altLang="ja-JP" sz="2400" b="1" i="0" u="none" strike="noStrike" cap="none" normalizeH="0" baseline="0" dirty="0">
              <a:ln>
                <a:noFill/>
              </a:ln>
              <a:solidFill>
                <a:srgbClr val="000066"/>
              </a:solidFill>
              <a:effectLst/>
              <a:latin typeface="+mn-lt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18701</TotalTime>
  <Words>2129</Words>
  <Application>Microsoft Office PowerPoint</Application>
  <PresentationFormat>Affichage à l'écran (4:3)</PresentationFormat>
  <Paragraphs>467</Paragraphs>
  <Slides>75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75</vt:i4>
      </vt:variant>
    </vt:vector>
  </HeadingPairs>
  <TitlesOfParts>
    <vt:vector size="76" baseType="lpstr">
      <vt:lpstr>Thème Office</vt:lpstr>
      <vt:lpstr>Diapositive 1</vt:lpstr>
      <vt:lpstr>Diapositive 2</vt:lpstr>
      <vt:lpstr>Diapositive 3</vt:lpstr>
      <vt:lpstr>Diapositive 4</vt:lpstr>
      <vt:lpstr>Diapositive 5</vt:lpstr>
      <vt:lpstr>Diapositive 6</vt:lpstr>
      <vt:lpstr>Diapositive 7</vt:lpstr>
      <vt:lpstr>Diapositive 8</vt:lpstr>
      <vt:lpstr>Diapositive 9</vt:lpstr>
      <vt:lpstr>Diapositive 10</vt:lpstr>
      <vt:lpstr>Diapositive 11</vt:lpstr>
      <vt:lpstr>Diapositive 12</vt:lpstr>
      <vt:lpstr>Diapositive 13</vt:lpstr>
      <vt:lpstr>Diapositive 14</vt:lpstr>
      <vt:lpstr>Diapositive 15</vt:lpstr>
      <vt:lpstr>Diapositive 16</vt:lpstr>
      <vt:lpstr>Diapositive 17</vt:lpstr>
      <vt:lpstr>Diapositive 18</vt:lpstr>
      <vt:lpstr>Diapositive 19</vt:lpstr>
      <vt:lpstr>Diapositive 20</vt:lpstr>
      <vt:lpstr>Diapositive 21</vt:lpstr>
      <vt:lpstr>Diapositive 22</vt:lpstr>
      <vt:lpstr>Diapositive 23</vt:lpstr>
      <vt:lpstr>Diapositive 24</vt:lpstr>
      <vt:lpstr>Diapositive 25</vt:lpstr>
      <vt:lpstr>Diapositive 26</vt:lpstr>
      <vt:lpstr>Diapositive 27</vt:lpstr>
      <vt:lpstr>Diapositive 28</vt:lpstr>
      <vt:lpstr>Diapositive 29</vt:lpstr>
      <vt:lpstr>Diapositive 30</vt:lpstr>
      <vt:lpstr>Diapositive 31</vt:lpstr>
      <vt:lpstr>Diapositive 32</vt:lpstr>
      <vt:lpstr>Diapositive 33</vt:lpstr>
      <vt:lpstr>Diapositive 34</vt:lpstr>
      <vt:lpstr>Diapositive 35</vt:lpstr>
      <vt:lpstr>Diapositive 36</vt:lpstr>
      <vt:lpstr>Diapositive 37</vt:lpstr>
      <vt:lpstr>Diapositive 38</vt:lpstr>
      <vt:lpstr>Comment trouver les bornes de recharge sur la voie publique ?</vt:lpstr>
      <vt:lpstr>Diapositive 40</vt:lpstr>
      <vt:lpstr>Diapositive 41</vt:lpstr>
      <vt:lpstr>Diapositive 42</vt:lpstr>
      <vt:lpstr>Diapositive 43</vt:lpstr>
      <vt:lpstr>Diapositive 44</vt:lpstr>
      <vt:lpstr>Diapositive 45</vt:lpstr>
      <vt:lpstr>Diapositive 46</vt:lpstr>
      <vt:lpstr>Diapositive 47</vt:lpstr>
      <vt:lpstr>Diapositive 48</vt:lpstr>
      <vt:lpstr>Diapositive 49</vt:lpstr>
      <vt:lpstr>Diapositive 50</vt:lpstr>
      <vt:lpstr>Diapositive 51</vt:lpstr>
      <vt:lpstr>Diapositive 52</vt:lpstr>
      <vt:lpstr>Diapositive 53</vt:lpstr>
      <vt:lpstr>Diapositive 54</vt:lpstr>
      <vt:lpstr>Diapositive 55</vt:lpstr>
      <vt:lpstr>Diapositive 56</vt:lpstr>
      <vt:lpstr>Diapositive 57</vt:lpstr>
      <vt:lpstr>Diapositive 58</vt:lpstr>
      <vt:lpstr>Diapositive 59</vt:lpstr>
      <vt:lpstr>Diapositive 60</vt:lpstr>
      <vt:lpstr>Diapositive 61</vt:lpstr>
      <vt:lpstr>Diapositive 62</vt:lpstr>
      <vt:lpstr>Diapositive 63</vt:lpstr>
      <vt:lpstr>Diapositive 64</vt:lpstr>
      <vt:lpstr>Diapositive 65</vt:lpstr>
      <vt:lpstr>Diapositive 66</vt:lpstr>
      <vt:lpstr>Diapositive 67</vt:lpstr>
      <vt:lpstr>Diapositive 68</vt:lpstr>
      <vt:lpstr>Diapositive 69</vt:lpstr>
      <vt:lpstr>Diapositive 70</vt:lpstr>
      <vt:lpstr>Diapositive 71</vt:lpstr>
      <vt:lpstr>Diapositive 72</vt:lpstr>
      <vt:lpstr>Diapositive 73</vt:lpstr>
      <vt:lpstr>Diapositive 74</vt:lpstr>
      <vt:lpstr>Diapositive 75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Famille Revault</dc:creator>
  <cp:lastModifiedBy>Dudu</cp:lastModifiedBy>
  <cp:revision>1070</cp:revision>
  <dcterms:created xsi:type="dcterms:W3CDTF">2016-08-13T09:11:59Z</dcterms:created>
  <dcterms:modified xsi:type="dcterms:W3CDTF">2019-02-06T14:57:32Z</dcterms:modified>
</cp:coreProperties>
</file>