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7"/>
  </p:notesMasterIdLst>
  <p:sldIdLst>
    <p:sldId id="374" r:id="rId2"/>
    <p:sldId id="278" r:id="rId3"/>
    <p:sldId id="326" r:id="rId4"/>
    <p:sldId id="355" r:id="rId5"/>
    <p:sldId id="397" r:id="rId6"/>
    <p:sldId id="388" r:id="rId7"/>
    <p:sldId id="363" r:id="rId8"/>
    <p:sldId id="396" r:id="rId9"/>
    <p:sldId id="364" r:id="rId10"/>
    <p:sldId id="389" r:id="rId11"/>
    <p:sldId id="351" r:id="rId12"/>
    <p:sldId id="352" r:id="rId13"/>
    <p:sldId id="354" r:id="rId14"/>
    <p:sldId id="353" r:id="rId15"/>
    <p:sldId id="356" r:id="rId16"/>
    <p:sldId id="357" r:id="rId17"/>
    <p:sldId id="358" r:id="rId18"/>
    <p:sldId id="359" r:id="rId19"/>
    <p:sldId id="360" r:id="rId20"/>
    <p:sldId id="361" r:id="rId21"/>
    <p:sldId id="362" r:id="rId22"/>
    <p:sldId id="267" r:id="rId23"/>
    <p:sldId id="323" r:id="rId24"/>
    <p:sldId id="286" r:id="rId25"/>
    <p:sldId id="268" r:id="rId26"/>
    <p:sldId id="324" r:id="rId27"/>
    <p:sldId id="401" r:id="rId28"/>
    <p:sldId id="287" r:id="rId29"/>
    <p:sldId id="269" r:id="rId30"/>
    <p:sldId id="402" r:id="rId31"/>
    <p:sldId id="330" r:id="rId32"/>
    <p:sldId id="348" r:id="rId33"/>
    <p:sldId id="347" r:id="rId34"/>
    <p:sldId id="372" r:id="rId35"/>
    <p:sldId id="373" r:id="rId36"/>
    <p:sldId id="303" r:id="rId37"/>
    <p:sldId id="305" r:id="rId38"/>
    <p:sldId id="304" r:id="rId39"/>
    <p:sldId id="306" r:id="rId40"/>
    <p:sldId id="349" r:id="rId41"/>
    <p:sldId id="398" r:id="rId42"/>
    <p:sldId id="299" r:id="rId43"/>
    <p:sldId id="327" r:id="rId44"/>
    <p:sldId id="298" r:id="rId45"/>
    <p:sldId id="366" r:id="rId46"/>
    <p:sldId id="332" r:id="rId47"/>
    <p:sldId id="302" r:id="rId48"/>
    <p:sldId id="301" r:id="rId49"/>
    <p:sldId id="379" r:id="rId50"/>
    <p:sldId id="380" r:id="rId51"/>
    <p:sldId id="392" r:id="rId52"/>
    <p:sldId id="393" r:id="rId53"/>
    <p:sldId id="394" r:id="rId54"/>
    <p:sldId id="367" r:id="rId55"/>
    <p:sldId id="368" r:id="rId56"/>
    <p:sldId id="369" r:id="rId57"/>
    <p:sldId id="385" r:id="rId58"/>
    <p:sldId id="382" r:id="rId59"/>
    <p:sldId id="383" r:id="rId60"/>
    <p:sldId id="384" r:id="rId61"/>
    <p:sldId id="375" r:id="rId62"/>
    <p:sldId id="376" r:id="rId63"/>
    <p:sldId id="377" r:id="rId64"/>
    <p:sldId id="395" r:id="rId65"/>
    <p:sldId id="307" r:id="rId66"/>
    <p:sldId id="308" r:id="rId67"/>
    <p:sldId id="309" r:id="rId68"/>
    <p:sldId id="310" r:id="rId69"/>
    <p:sldId id="311" r:id="rId70"/>
    <p:sldId id="312" r:id="rId71"/>
    <p:sldId id="313" r:id="rId72"/>
    <p:sldId id="325" r:id="rId73"/>
    <p:sldId id="387" r:id="rId74"/>
    <p:sldId id="386" r:id="rId75"/>
    <p:sldId id="272" r:id="rId76"/>
    <p:sldId id="288" r:id="rId77"/>
    <p:sldId id="273" r:id="rId78"/>
    <p:sldId id="317" r:id="rId79"/>
    <p:sldId id="289" r:id="rId80"/>
    <p:sldId id="274" r:id="rId81"/>
    <p:sldId id="316" r:id="rId82"/>
    <p:sldId id="290" r:id="rId83"/>
    <p:sldId id="275" r:id="rId84"/>
    <p:sldId id="279" r:id="rId85"/>
    <p:sldId id="334" r:id="rId86"/>
    <p:sldId id="291" r:id="rId87"/>
    <p:sldId id="276" r:id="rId88"/>
    <p:sldId id="292" r:id="rId89"/>
    <p:sldId id="277" r:id="rId90"/>
    <p:sldId id="370" r:id="rId91"/>
    <p:sldId id="341" r:id="rId92"/>
    <p:sldId id="333" r:id="rId93"/>
    <p:sldId id="336" r:id="rId94"/>
    <p:sldId id="335" r:id="rId95"/>
    <p:sldId id="337" r:id="rId96"/>
    <p:sldId id="399" r:id="rId97"/>
    <p:sldId id="338" r:id="rId98"/>
    <p:sldId id="400" r:id="rId99"/>
    <p:sldId id="339" r:id="rId100"/>
    <p:sldId id="340" r:id="rId101"/>
    <p:sldId id="365" r:id="rId102"/>
    <p:sldId id="315" r:id="rId103"/>
    <p:sldId id="329" r:id="rId104"/>
    <p:sldId id="371" r:id="rId105"/>
    <p:sldId id="263" r:id="rId106"/>
  </p:sldIdLst>
  <p:sldSz cx="9144000" cy="6858000" type="screen4x3"/>
  <p:notesSz cx="7099300" cy="102346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3300"/>
    <a:srgbClr val="000066"/>
    <a:srgbClr val="FFFFCC"/>
    <a:srgbClr val="FFFF66"/>
    <a:srgbClr val="990000"/>
    <a:srgbClr val="CC0000"/>
    <a:srgbClr val="FF00FF"/>
    <a:srgbClr val="CCFFFF"/>
    <a:srgbClr val="FFCCFF"/>
    <a:srgbClr val="EE6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5" autoAdjust="0"/>
    <p:restoredTop sz="94169" autoAdjust="0"/>
  </p:normalViewPr>
  <p:slideViewPr>
    <p:cSldViewPr>
      <p:cViewPr varScale="1">
        <p:scale>
          <a:sx n="81" d="100"/>
          <a:sy n="81" d="100"/>
        </p:scale>
        <p:origin x="-102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7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50A88-F9BC-45F4-9257-783B0438F67F}" type="datetimeFigureOut">
              <a:rPr lang="fr-FR" smtClean="0"/>
              <a:pPr/>
              <a:t>27/09/2018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9F49C-BDB4-4832-86C1-4209BB4868C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9F49C-BDB4-4832-86C1-4209BB4868C7}" type="slidenum">
              <a:rPr lang="fr-FR" smtClean="0"/>
              <a:pPr/>
              <a:t>53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724D4-1A8B-414F-AF14-F04B7331EB24}" type="datetimeFigureOut">
              <a:rPr lang="fr-FR"/>
              <a:pPr>
                <a:defRPr/>
              </a:pPr>
              <a:t>27/09/2018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8ACAE-CD47-4D38-A47B-AE85E4792B1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2FA59-B334-4AD0-800B-C0A39976207A}" type="datetimeFigureOut">
              <a:rPr lang="fr-FR"/>
              <a:pPr>
                <a:defRPr/>
              </a:pPr>
              <a:t>27/09/2018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9A0D9-3FD1-49B0-8325-91E784622A4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70ABE-EE01-436B-B3C3-6F44F5828EF6}" type="datetimeFigureOut">
              <a:rPr lang="fr-FR"/>
              <a:pPr>
                <a:defRPr/>
              </a:pPr>
              <a:t>27/09/2018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25526-A1D4-4230-813F-D70A3700FAF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40B06-EA6B-4C2D-A256-43FE09F6368C}" type="datetimeFigureOut">
              <a:rPr lang="fr-FR"/>
              <a:pPr>
                <a:defRPr/>
              </a:pPr>
              <a:t>27/09/2018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EE301-34C8-48DF-B953-863C03EF759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42275-9DE3-47CA-830C-61586C991AA2}" type="datetimeFigureOut">
              <a:rPr lang="fr-FR"/>
              <a:pPr>
                <a:defRPr/>
              </a:pPr>
              <a:t>27/09/2018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C485D-473E-4316-84C2-EAC9AF3704A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3FFAB-130E-4DEB-AF97-874F9DA53776}" type="datetimeFigureOut">
              <a:rPr lang="fr-FR"/>
              <a:pPr>
                <a:defRPr/>
              </a:pPr>
              <a:t>27/09/2018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68C4D-82E3-4402-B98E-E879DDBDB09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658BD-1A8F-40B5-B729-61D9F5FD04C2}" type="datetimeFigureOut">
              <a:rPr lang="fr-FR"/>
              <a:pPr>
                <a:defRPr/>
              </a:pPr>
              <a:t>27/09/2018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7B742-BF79-49A5-BE6D-EDC45E35E40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B0566-11AD-49A6-BBC4-206964DABEF4}" type="datetimeFigureOut">
              <a:rPr lang="fr-FR"/>
              <a:pPr>
                <a:defRPr/>
              </a:pPr>
              <a:t>27/09/2018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C2706-0FF1-4D56-983A-8DFA166B942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E3D4D-CD88-4420-8C89-DD6D3329A3E6}" type="datetimeFigureOut">
              <a:rPr lang="fr-FR"/>
              <a:pPr>
                <a:defRPr/>
              </a:pPr>
              <a:t>27/09/2018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9855A-C26F-454B-873B-6CF15A87B36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0EF97-FB95-4D15-A09C-DB6BE81D25C9}" type="datetimeFigureOut">
              <a:rPr lang="fr-FR"/>
              <a:pPr>
                <a:defRPr/>
              </a:pPr>
              <a:t>27/09/2018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73F08-57D6-4E6A-9D87-E049A1A8788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F5E83-4C91-446A-82A3-C574DA67E786}" type="datetimeFigureOut">
              <a:rPr lang="fr-FR"/>
              <a:pPr>
                <a:defRPr/>
              </a:pPr>
              <a:t>27/09/2018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FD33B-2C22-4382-8319-7FC091FC10E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344B0F2-FCC0-4CCA-9264-CE6DCB3A8A5C}" type="datetimeFigureOut">
              <a:rPr lang="fr-FR"/>
              <a:pPr>
                <a:defRPr/>
              </a:pPr>
              <a:t>27/09/2018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A9239F6-99B1-48C7-98A2-5D1C8470336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image" Target="../media/image3.gi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gif"/><Relationship Id="rId2" Type="http://schemas.openxmlformats.org/officeDocument/2006/relationships/image" Target="../media/image21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2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1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2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7.png"/><Relationship Id="rId5" Type="http://schemas.openxmlformats.org/officeDocument/2006/relationships/image" Target="../media/image226.gif"/><Relationship Id="rId4" Type="http://schemas.openxmlformats.org/officeDocument/2006/relationships/image" Target="../media/image225.gi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28.gi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7" Type="http://schemas.openxmlformats.org/officeDocument/2006/relationships/image" Target="../media/image233.jpe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2.gif"/><Relationship Id="rId5" Type="http://schemas.openxmlformats.org/officeDocument/2006/relationships/image" Target="../media/image231.gif"/><Relationship Id="rId4" Type="http://schemas.openxmlformats.org/officeDocument/2006/relationships/image" Target="../media/image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gif"/><Relationship Id="rId5" Type="http://schemas.openxmlformats.org/officeDocument/2006/relationships/image" Target="../media/image46.png"/><Relationship Id="rId4" Type="http://schemas.openxmlformats.org/officeDocument/2006/relationships/image" Target="../media/image4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gif"/><Relationship Id="rId4" Type="http://schemas.openxmlformats.org/officeDocument/2006/relationships/image" Target="../media/image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gif"/><Relationship Id="rId4" Type="http://schemas.openxmlformats.org/officeDocument/2006/relationships/image" Target="../media/image5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3.gif"/><Relationship Id="rId4" Type="http://schemas.openxmlformats.org/officeDocument/2006/relationships/image" Target="../media/image58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utomobile-propre.com/wp-content/uploads/2018/01/financements-advenir.jpg" TargetMode="Externa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gif"/><Relationship Id="rId4" Type="http://schemas.openxmlformats.org/officeDocument/2006/relationships/image" Target="../media/image3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gif"/><Relationship Id="rId5" Type="http://schemas.openxmlformats.org/officeDocument/2006/relationships/image" Target="../media/image70.png"/><Relationship Id="rId4" Type="http://schemas.openxmlformats.org/officeDocument/2006/relationships/image" Target="../media/image3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gif"/><Relationship Id="rId5" Type="http://schemas.openxmlformats.org/officeDocument/2006/relationships/image" Target="../media/image76.gif"/><Relationship Id="rId4" Type="http://schemas.openxmlformats.org/officeDocument/2006/relationships/image" Target="../media/image3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7" Type="http://schemas.openxmlformats.org/officeDocument/2006/relationships/image" Target="../media/image3.gif"/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gif"/><Relationship Id="rId5" Type="http://schemas.openxmlformats.org/officeDocument/2006/relationships/image" Target="../media/image82.gif"/><Relationship Id="rId4" Type="http://schemas.openxmlformats.org/officeDocument/2006/relationships/image" Target="../media/image81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85.gif"/><Relationship Id="rId7" Type="http://schemas.openxmlformats.org/officeDocument/2006/relationships/image" Target="../media/image58.gi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gif"/><Relationship Id="rId5" Type="http://schemas.openxmlformats.org/officeDocument/2006/relationships/image" Target="../media/image82.gif"/><Relationship Id="rId4" Type="http://schemas.openxmlformats.org/officeDocument/2006/relationships/image" Target="../media/image86.gif"/><Relationship Id="rId9" Type="http://schemas.openxmlformats.org/officeDocument/2006/relationships/image" Target="../media/image87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89.gif"/><Relationship Id="rId4" Type="http://schemas.openxmlformats.org/officeDocument/2006/relationships/image" Target="../media/image8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89.gi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gif"/><Relationship Id="rId5" Type="http://schemas.openxmlformats.org/officeDocument/2006/relationships/image" Target="../media/image3.gif"/><Relationship Id="rId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103.gif"/><Relationship Id="rId7" Type="http://schemas.openxmlformats.org/officeDocument/2006/relationships/image" Target="../media/image107.png"/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gif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6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115.gif"/><Relationship Id="rId4" Type="http://schemas.openxmlformats.org/officeDocument/2006/relationships/image" Target="../media/image114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gif"/><Relationship Id="rId2" Type="http://schemas.openxmlformats.org/officeDocument/2006/relationships/image" Target="../media/image11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gif"/><Relationship Id="rId2" Type="http://schemas.openxmlformats.org/officeDocument/2006/relationships/image" Target="../media/image12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gif"/><Relationship Id="rId3" Type="http://schemas.openxmlformats.org/officeDocument/2006/relationships/image" Target="../media/image3.gif"/><Relationship Id="rId7" Type="http://schemas.openxmlformats.org/officeDocument/2006/relationships/image" Target="../media/image12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gif"/><Relationship Id="rId5" Type="http://schemas.openxmlformats.org/officeDocument/2006/relationships/image" Target="../media/image125.gif"/><Relationship Id="rId4" Type="http://schemas.openxmlformats.org/officeDocument/2006/relationships/image" Target="../media/image76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gif"/><Relationship Id="rId2" Type="http://schemas.openxmlformats.org/officeDocument/2006/relationships/image" Target="../media/image12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gif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gif"/><Relationship Id="rId4" Type="http://schemas.openxmlformats.org/officeDocument/2006/relationships/image" Target="../media/image3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gif"/><Relationship Id="rId2" Type="http://schemas.openxmlformats.org/officeDocument/2006/relationships/image" Target="../media/image12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7.gif"/><Relationship Id="rId4" Type="http://schemas.openxmlformats.org/officeDocument/2006/relationships/image" Target="../media/image3.gi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gif"/><Relationship Id="rId2" Type="http://schemas.openxmlformats.org/officeDocument/2006/relationships/image" Target="../media/image15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18.gi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jpeg"/><Relationship Id="rId5" Type="http://schemas.openxmlformats.org/officeDocument/2006/relationships/image" Target="../media/image3.gif"/><Relationship Id="rId4" Type="http://schemas.openxmlformats.org/officeDocument/2006/relationships/image" Target="../media/image18.gi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3.gi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7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18.gi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18.gi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18.gi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18.gif"/><Relationship Id="rId4" Type="http://schemas.openxmlformats.org/officeDocument/2006/relationships/image" Target="../media/image17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18.gi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8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18.gi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18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8.gi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18.gif"/><Relationship Id="rId4" Type="http://schemas.openxmlformats.org/officeDocument/2006/relationships/image" Target="../media/image18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189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gif"/><Relationship Id="rId3" Type="http://schemas.openxmlformats.org/officeDocument/2006/relationships/image" Target="../media/image192.gif"/><Relationship Id="rId7" Type="http://schemas.openxmlformats.org/officeDocument/2006/relationships/image" Target="../media/image195.gif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gif"/><Relationship Id="rId5" Type="http://schemas.openxmlformats.org/officeDocument/2006/relationships/image" Target="../media/image194.gif"/><Relationship Id="rId10" Type="http://schemas.openxmlformats.org/officeDocument/2006/relationships/image" Target="../media/image197.gif"/><Relationship Id="rId4" Type="http://schemas.openxmlformats.org/officeDocument/2006/relationships/image" Target="../media/image193.gif"/><Relationship Id="rId9" Type="http://schemas.openxmlformats.org/officeDocument/2006/relationships/image" Target="../media/image3.gif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gif"/><Relationship Id="rId3" Type="http://schemas.openxmlformats.org/officeDocument/2006/relationships/image" Target="../media/image199.gif"/><Relationship Id="rId7" Type="http://schemas.openxmlformats.org/officeDocument/2006/relationships/image" Target="../media/image203.gif"/><Relationship Id="rId2" Type="http://schemas.openxmlformats.org/officeDocument/2006/relationships/image" Target="../media/image19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2.gif"/><Relationship Id="rId5" Type="http://schemas.openxmlformats.org/officeDocument/2006/relationships/image" Target="../media/image201.gif"/><Relationship Id="rId10" Type="http://schemas.openxmlformats.org/officeDocument/2006/relationships/image" Target="../media/image205.png"/><Relationship Id="rId4" Type="http://schemas.openxmlformats.org/officeDocument/2006/relationships/image" Target="../media/image200.gif"/><Relationship Id="rId9" Type="http://schemas.openxmlformats.org/officeDocument/2006/relationships/image" Target="../media/image3.gi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5.png"/><Relationship Id="rId5" Type="http://schemas.openxmlformats.org/officeDocument/2006/relationships/image" Target="../media/image196.gif"/><Relationship Id="rId4" Type="http://schemas.openxmlformats.org/officeDocument/2006/relationships/image" Target="../media/image20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gif"/><Relationship Id="rId7" Type="http://schemas.openxmlformats.org/officeDocument/2006/relationships/image" Target="../media/image212.gif"/><Relationship Id="rId2" Type="http://schemas.openxmlformats.org/officeDocument/2006/relationships/image" Target="../media/image20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211.gif"/><Relationship Id="rId4" Type="http://schemas.openxmlformats.org/officeDocument/2006/relationships/image" Target="../media/image210.gi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13.gi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gif"/><Relationship Id="rId7" Type="http://schemas.openxmlformats.org/officeDocument/2006/relationships/image" Target="../media/image3.gif"/><Relationship Id="rId2" Type="http://schemas.openxmlformats.org/officeDocument/2006/relationships/image" Target="../media/image21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8.gif"/><Relationship Id="rId5" Type="http://schemas.openxmlformats.org/officeDocument/2006/relationships/image" Target="../media/image217.gif"/><Relationship Id="rId4" Type="http://schemas.openxmlformats.org/officeDocument/2006/relationships/image" Target="../media/image2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udu\Desktop\acoze\5 bonnes raisons-idees recus-sur-VE\bulles et autres dessins\0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908720"/>
            <a:ext cx="3454598" cy="333901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987824" y="1412776"/>
            <a:ext cx="29523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La voiture électrique</a:t>
            </a:r>
          </a:p>
          <a:p>
            <a:pPr algn="ctr"/>
            <a:r>
              <a:rPr lang="fr-FR" sz="4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démystifiée</a:t>
            </a:r>
          </a:p>
        </p:txBody>
      </p:sp>
      <p:pic>
        <p:nvPicPr>
          <p:cNvPr id="5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6" name="Picture 3" descr="C:\Users\Dudu\Desktop\17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4221088"/>
            <a:ext cx="3547385" cy="19168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udu\Desktop\pollution voi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2696"/>
            <a:ext cx="3888000" cy="2594025"/>
          </a:xfrm>
          <a:prstGeom prst="rect">
            <a:avLst/>
          </a:prstGeom>
          <a:noFill/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355976" y="1300118"/>
            <a:ext cx="424847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Bien sûr, il n’y a pas d’émission</a:t>
            </a:r>
          </a:p>
          <a:p>
            <a:pPr lvl="0"/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de fumée nauséabonde, ni de vrombissements intempestifs.</a:t>
            </a:r>
            <a:endParaRPr kumimoji="0" lang="fr-FR" altLang="ja-JP" sz="24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7" name="Picture 2" descr="Résultat de recherche d'images pour &quot;automobiliste heureux au volant  ioniq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789040"/>
            <a:ext cx="3888000" cy="2187761"/>
          </a:xfrm>
          <a:prstGeom prst="rect">
            <a:avLst/>
          </a:prstGeom>
          <a:noFill/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355976" y="4293096"/>
            <a:ext cx="432048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altLang="ja-JP" sz="2400" b="1" dirty="0" smtClean="0">
                <a:solidFill>
                  <a:srgbClr val="000066"/>
                </a:solidFill>
                <a:latin typeface="+mn-lt"/>
                <a:ea typeface="MS Mincho" pitchFamily="49" charset="-128"/>
                <a:cs typeface="Arial" pitchFamily="34" charset="0"/>
              </a:rPr>
              <a:t>Le silence en plus, les vibrations du moteur en moins</a:t>
            </a:r>
          </a:p>
          <a:p>
            <a:pPr lvl="0"/>
            <a:r>
              <a:rPr lang="fr-FR" altLang="ja-JP" sz="2400" b="1" dirty="0" smtClean="0">
                <a:solidFill>
                  <a:srgbClr val="FF3300"/>
                </a:solidFill>
                <a:latin typeface="+mn-lt"/>
                <a:ea typeface="MS Mincho" pitchFamily="49" charset="-128"/>
                <a:cs typeface="Arial" pitchFamily="34" charset="0"/>
              </a:rPr>
              <a:t>      =  Détente au volant.</a:t>
            </a:r>
            <a:endParaRPr lang="fr-FR" altLang="ja-JP" sz="2400" b="1" dirty="0" smtClean="0">
              <a:solidFill>
                <a:srgbClr val="000066"/>
              </a:solidFill>
              <a:latin typeface="+mn-lt"/>
              <a:ea typeface="MS Mincho" pitchFamily="49" charset="-128"/>
              <a:cs typeface="Arial" pitchFamily="34" charset="0"/>
            </a:endParaRPr>
          </a:p>
        </p:txBody>
      </p:sp>
      <p:pic>
        <p:nvPicPr>
          <p:cNvPr id="9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10" name="Picture 2" descr="C:\Users\Dudu\Desktop\cancel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4869160"/>
            <a:ext cx="1217322" cy="936104"/>
          </a:xfrm>
          <a:prstGeom prst="rect">
            <a:avLst/>
          </a:prstGeom>
          <a:noFill/>
        </p:spPr>
      </p:pic>
      <p:pic>
        <p:nvPicPr>
          <p:cNvPr id="11" name="Picture 2" descr="C:\Users\Dudu\Desktop\cancel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2276872"/>
            <a:ext cx="1008112" cy="775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udu\Desktop\lib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4293096"/>
            <a:ext cx="1872208" cy="2228819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899592" y="4293096"/>
            <a:ext cx="633670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err="1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Tender’Lib</a:t>
            </a:r>
            <a:endParaRPr lang="fr-FR" sz="28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Sera un réseau de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location libre service </a:t>
            </a:r>
          </a:p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- Maillage de 50 km</a:t>
            </a:r>
          </a:p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- 400 points de location en France</a:t>
            </a:r>
          </a:p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- Accessible 24/24</a:t>
            </a:r>
          </a:p>
        </p:txBody>
      </p:sp>
      <p:sp>
        <p:nvSpPr>
          <p:cNvPr id="10" name="Rectangle 9"/>
          <p:cNvSpPr/>
          <p:nvPr/>
        </p:nvSpPr>
        <p:spPr>
          <a:xfrm>
            <a:off x="899592" y="2852936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Deux types de modules EP-Tender seront disponibles</a:t>
            </a:r>
          </a:p>
          <a:p>
            <a:pPr>
              <a:buFontTx/>
              <a:buChar char="-"/>
            </a:pP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un EP-Tender à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batterie 60 kWh (+ 450 km)</a:t>
            </a:r>
            <a:endParaRPr lang="fr-FR" sz="2400" b="1" dirty="0" smtClean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un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EP-Tender à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essence                (+ 600 km)</a:t>
            </a:r>
            <a:endParaRPr lang="fr-FR" sz="2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9592" y="476672"/>
            <a:ext cx="76328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Avantages:</a:t>
            </a:r>
          </a:p>
          <a:p>
            <a:pPr>
              <a:buFontTx/>
              <a:buChar char="-"/>
            </a:pP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Positif pour l’environnement: pas besoin de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grosses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</a:b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  batteries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voraces en métaux dans chaque véhicules.</a:t>
            </a:r>
            <a:endParaRPr lang="fr-FR" sz="2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Pas de surpoids inutile à transporter au quotidien.</a:t>
            </a:r>
          </a:p>
          <a:p>
            <a:pPr>
              <a:buFontTx/>
              <a:buChar char="-"/>
            </a:pP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Moindre dépendance aux infrastructures de recharge.</a:t>
            </a:r>
          </a:p>
          <a:p>
            <a:pPr>
              <a:buFontTx/>
              <a:buChar char="-"/>
            </a:pP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En location :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Coût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abordable pour tous.</a:t>
            </a:r>
          </a:p>
        </p:txBody>
      </p:sp>
      <p:pic>
        <p:nvPicPr>
          <p:cNvPr id="2051" name="Picture 3" descr="C:\Users\Dudu\Desktop\ep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4293096"/>
            <a:ext cx="360040" cy="490581"/>
          </a:xfrm>
          <a:prstGeom prst="rect">
            <a:avLst/>
          </a:prstGeom>
          <a:noFill/>
        </p:spPr>
      </p:pic>
      <p:pic>
        <p:nvPicPr>
          <p:cNvPr id="7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udu\Desktop\logo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4005064"/>
            <a:ext cx="4968552" cy="1418063"/>
          </a:xfrm>
          <a:prstGeom prst="rect">
            <a:avLst/>
          </a:prstGeom>
          <a:noFill/>
        </p:spPr>
      </p:pic>
      <p:pic>
        <p:nvPicPr>
          <p:cNvPr id="3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1115616" y="5589240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Depuis 2014, est organisé un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championnat mondial</a:t>
            </a:r>
          </a:p>
          <a:p>
            <a:pPr algn="ctr"/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de Formule E. Il se déroule en plein centres-villes.</a:t>
            </a:r>
            <a:endParaRPr lang="fr-FR" sz="10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2" descr="C:\Users\Dudu\Desktop\2018-08-31_17h58_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16632"/>
            <a:ext cx="8309942" cy="37162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878" y="194990"/>
            <a:ext cx="8496944" cy="6408712"/>
          </a:xfrm>
          <a:prstGeom prst="ellipse">
            <a:avLst/>
          </a:prstGeom>
          <a:noFill/>
        </p:spPr>
      </p:pic>
      <p:sp>
        <p:nvSpPr>
          <p:cNvPr id="43010" name="ZoneTexte 7"/>
          <p:cNvSpPr txBox="1">
            <a:spLocks noChangeArrowheads="1"/>
          </p:cNvSpPr>
          <p:nvPr/>
        </p:nvSpPr>
        <p:spPr bwMode="auto">
          <a:xfrm>
            <a:off x="1115616" y="3140968"/>
            <a:ext cx="280831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alibri" pitchFamily="34" charset="0"/>
              </a:rPr>
              <a:t>La conduite en 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latin typeface="Calibri" pitchFamily="34" charset="0"/>
              </a:rPr>
              <a:t>véhicule électrique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latin typeface="Calibri" pitchFamily="34" charset="0"/>
              </a:rPr>
              <a:t>n’est pas de la Science Fiction.</a:t>
            </a:r>
          </a:p>
          <a:p>
            <a:pPr algn="ctr"/>
            <a:r>
              <a:rPr lang="fr-FR" sz="2400" b="1" dirty="0">
                <a:solidFill>
                  <a:srgbClr val="FF6600"/>
                </a:solidFill>
                <a:latin typeface="Calibri" pitchFamily="34" charset="0"/>
              </a:rPr>
              <a:t>C’EST MAINTENANT.</a:t>
            </a:r>
          </a:p>
        </p:txBody>
      </p:sp>
      <p:pic>
        <p:nvPicPr>
          <p:cNvPr id="43011" name="Picture 5" descr="zo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625989">
            <a:off x="3924300" y="4724400"/>
            <a:ext cx="1223963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Dudu\Desktop\Sans titr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628800"/>
            <a:ext cx="8715375" cy="3276600"/>
          </a:xfrm>
          <a:prstGeom prst="rect">
            <a:avLst/>
          </a:prstGeom>
          <a:noFill/>
        </p:spPr>
      </p:pic>
      <p:pic>
        <p:nvPicPr>
          <p:cNvPr id="3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2050" name="Picture 2" descr="C:\Users\Dudu\Desktop\tesla-model-s-limousine-neuf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3501008"/>
            <a:ext cx="1852464" cy="1230152"/>
          </a:xfrm>
          <a:prstGeom prst="rect">
            <a:avLst/>
          </a:prstGeom>
          <a:noFill/>
        </p:spPr>
      </p:pic>
      <p:pic>
        <p:nvPicPr>
          <p:cNvPr id="2054" name="Picture 6" descr="C:\Users\Dudu\Desktop\so1l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2492896"/>
            <a:ext cx="552450" cy="504825"/>
          </a:xfrm>
          <a:prstGeom prst="rect">
            <a:avLst/>
          </a:prstGeom>
          <a:noFill/>
        </p:spPr>
      </p:pic>
      <p:pic>
        <p:nvPicPr>
          <p:cNvPr id="2055" name="Picture 7" descr="C:\Users\Dudu\Desktop\tesl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56376" y="3212976"/>
            <a:ext cx="1368152" cy="1574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Dudu\Desktop\Zoé\autocollant_zoe_transparent_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988840"/>
            <a:ext cx="7217061" cy="2656328"/>
          </a:xfrm>
          <a:prstGeom prst="rect">
            <a:avLst/>
          </a:prstGeom>
          <a:noFill/>
        </p:spPr>
      </p:pic>
      <p:pic>
        <p:nvPicPr>
          <p:cNvPr id="3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ZoneTexte 4"/>
          <p:cNvSpPr txBox="1">
            <a:spLocks noChangeArrowheads="1"/>
          </p:cNvSpPr>
          <p:nvPr/>
        </p:nvSpPr>
        <p:spPr bwMode="auto">
          <a:xfrm>
            <a:off x="5508625" y="404813"/>
            <a:ext cx="3167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fr-FR" sz="2400" b="1">
                <a:solidFill>
                  <a:srgbClr val="00206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fr-FR" sz="3200" b="1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028" name="Picture 4" descr="https://www.altima-assurances.fr/altima/sites/all/themes/venture_theme/images/altima_btoc_rv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5157192"/>
            <a:ext cx="1224136" cy="1224136"/>
          </a:xfrm>
          <a:prstGeom prst="rect">
            <a:avLst/>
          </a:prstGeom>
          <a:noFill/>
        </p:spPr>
      </p:pic>
      <p:pic>
        <p:nvPicPr>
          <p:cNvPr id="1034" name="Picture 10" descr="Résultat de recherche d'images pour &quot;logo .freshmile.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157192"/>
            <a:ext cx="1959702" cy="1035525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1475656" y="620688"/>
            <a:ext cx="64328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Merci pour votre attention</a:t>
            </a:r>
          </a:p>
        </p:txBody>
      </p:sp>
      <p:pic>
        <p:nvPicPr>
          <p:cNvPr id="8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1029" name="Picture 5" descr="C:\Users\Dudu\Desktop\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1556792"/>
            <a:ext cx="6401997" cy="3238753"/>
          </a:xfrm>
          <a:prstGeom prst="rect">
            <a:avLst/>
          </a:prstGeom>
          <a:noFill/>
        </p:spPr>
      </p:pic>
      <p:pic>
        <p:nvPicPr>
          <p:cNvPr id="1027" name="Picture 3" descr="C:\Users\Dudu\Desktop\Logo-PlugSurfing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5445224"/>
            <a:ext cx="2515369" cy="603054"/>
          </a:xfrm>
          <a:prstGeom prst="rect">
            <a:avLst/>
          </a:prstGeom>
          <a:noFill/>
        </p:spPr>
      </p:pic>
      <p:pic>
        <p:nvPicPr>
          <p:cNvPr id="1026" name="Picture 2" descr="EP-Tende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5301208"/>
            <a:ext cx="2088232" cy="85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udu\Desktop\acoze\5 bonnes raisons-idees recus-sur-VE\bulles et autres dessins\06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633120"/>
            <a:ext cx="3672408" cy="3452064"/>
          </a:xfrm>
          <a:prstGeom prst="rect">
            <a:avLst/>
          </a:prstGeom>
          <a:noFill/>
        </p:spPr>
      </p:pic>
      <p:sp>
        <p:nvSpPr>
          <p:cNvPr id="3" name="WordArt 7"/>
          <p:cNvSpPr>
            <a:spLocks noChangeArrowheads="1" noChangeShapeType="1" noTextEdit="1"/>
          </p:cNvSpPr>
          <p:nvPr/>
        </p:nvSpPr>
        <p:spPr bwMode="auto">
          <a:xfrm>
            <a:off x="3131840" y="2492896"/>
            <a:ext cx="2880320" cy="1800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Calibri" pitchFamily="34" charset="0"/>
                <a:ea typeface="Kozuka Gothic Pro M"/>
                <a:cs typeface="Calibri" pitchFamily="34" charset="0"/>
              </a:rPr>
              <a:t>La Petite Histoire de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Calibri" pitchFamily="34" charset="0"/>
                <a:ea typeface="Kozuka Gothic Pro M"/>
                <a:cs typeface="Calibri" pitchFamily="34" charset="0"/>
              </a:rPr>
              <a:t>la voiture électrique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Calibri" pitchFamily="34" charset="0"/>
                <a:ea typeface="Kozuka Gothic Pro M"/>
                <a:cs typeface="Calibri" pitchFamily="34" charset="0"/>
              </a:rPr>
              <a:t>en quelques dates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627784" y="5229200"/>
            <a:ext cx="3841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Le VE, ce n’est pas nouveau !</a:t>
            </a:r>
          </a:p>
        </p:txBody>
      </p:sp>
      <p:pic>
        <p:nvPicPr>
          <p:cNvPr id="5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2" name="Picture 2" descr="C:\Users\Dudu\Desktop\la-jamais-contente-autre-06-arthur-champolion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3726116"/>
            <a:ext cx="2952328" cy="1766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3347864" y="260648"/>
            <a:ext cx="5472608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altLang="ja-JP" sz="2400" b="1" dirty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1830</a:t>
            </a:r>
            <a:br>
              <a:rPr lang="fr-FR" altLang="ja-JP" sz="2400" b="1" dirty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</a:br>
            <a:r>
              <a:rPr lang="fr-FR" altLang="ja-JP" sz="2400" b="1" dirty="0" smtClean="0">
                <a:solidFill>
                  <a:srgbClr val="000066"/>
                </a:solidFill>
                <a:latin typeface="+mn-lt"/>
                <a:ea typeface="MS Mincho" pitchFamily="49" charset="-128"/>
                <a:cs typeface="Arial" pitchFamily="34" charset="0"/>
              </a:rPr>
              <a:t>Le </a:t>
            </a:r>
            <a:r>
              <a:rPr lang="fr-FR" altLang="ja-JP" sz="26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+mn-lt"/>
                <a:ea typeface="MS Mincho" pitchFamily="49" charset="-128"/>
                <a:cs typeface="Arial" pitchFamily="34" charset="0"/>
              </a:rPr>
              <a:t>premier prototype </a:t>
            </a:r>
            <a:r>
              <a:rPr lang="fr-FR" altLang="ja-JP" sz="2400" b="1" dirty="0" smtClean="0">
                <a:solidFill>
                  <a:srgbClr val="000066"/>
                </a:solidFill>
                <a:latin typeface="+mn-lt"/>
                <a:ea typeface="MS Mincho" pitchFamily="49" charset="-128"/>
                <a:cs typeface="Arial" pitchFamily="34" charset="0"/>
              </a:rPr>
              <a:t>de « véhicule »</a:t>
            </a:r>
          </a:p>
          <a:p>
            <a:pPr lvl="0"/>
            <a:r>
              <a:rPr lang="fr-FR" altLang="ja-JP" sz="2400" b="1" dirty="0" smtClean="0">
                <a:solidFill>
                  <a:srgbClr val="000066"/>
                </a:solidFill>
                <a:latin typeface="+mn-lt"/>
                <a:ea typeface="MS Mincho" pitchFamily="49" charset="-128"/>
                <a:cs typeface="Arial" pitchFamily="34" charset="0"/>
              </a:rPr>
              <a:t>électrique est né bien avant celui à</a:t>
            </a:r>
          </a:p>
          <a:p>
            <a:pPr lvl="0"/>
            <a:r>
              <a:rPr lang="fr-FR" altLang="ja-JP" sz="2400" b="1" dirty="0" smtClean="0">
                <a:solidFill>
                  <a:srgbClr val="000066"/>
                </a:solidFill>
                <a:latin typeface="+mn-lt"/>
                <a:ea typeface="MS Mincho" pitchFamily="49" charset="-128"/>
                <a:cs typeface="Arial" pitchFamily="34" charset="0"/>
              </a:rPr>
              <a:t>pétrole. C</a:t>
            </a:r>
            <a:r>
              <a:rPr kumimoji="0" lang="fr-FR" altLang="ja-JP" sz="24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+mj-lt"/>
                <a:ea typeface="MS Mincho" pitchFamily="49" charset="-128"/>
                <a:cs typeface="Arial" pitchFamily="34" charset="0"/>
              </a:rPr>
              <a:t>réé</a:t>
            </a:r>
            <a:r>
              <a:rPr kumimoji="0" lang="fr-FR" altLang="ja-JP" sz="2400" b="1" i="0" u="none" strike="noStrike" cap="none" normalizeH="0" dirty="0" smtClean="0">
                <a:ln>
                  <a:noFill/>
                </a:ln>
                <a:solidFill>
                  <a:srgbClr val="000066"/>
                </a:solidFill>
                <a:effectLst/>
                <a:latin typeface="+mj-lt"/>
                <a:ea typeface="MS Mincho" pitchFamily="49" charset="-128"/>
                <a:cs typeface="Arial" pitchFamily="34" charset="0"/>
              </a:rPr>
              <a:t> par un écossais, Robert Anderson.</a:t>
            </a:r>
            <a:endParaRPr kumimoji="0" lang="fr-FR" altLang="ja-JP" sz="24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1031" name="Picture 7" descr="http://www.batteryfacts.co.uk/images/History/PlanteCe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8346" y="2492896"/>
            <a:ext cx="1204497" cy="1656184"/>
          </a:xfrm>
          <a:prstGeom prst="rect">
            <a:avLst/>
          </a:prstGeom>
          <a:noFill/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335359" y="2564904"/>
            <a:ext cx="506119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400" dirty="0"/>
              <a:t> 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1859</a:t>
            </a:r>
          </a:p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Le français Gaston Planté invente la</a:t>
            </a:r>
          </a:p>
          <a:p>
            <a:r>
              <a:rPr lang="fr-FR" sz="24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batterie rechargeable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au plomb-acide.</a:t>
            </a:r>
            <a:endParaRPr kumimoji="0" lang="fr-FR" altLang="ja-JP" sz="24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3419872" y="4653136"/>
            <a:ext cx="521739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ja-JP" sz="24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1884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ja-JP" sz="24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Thomas Parker crée la première voiture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ja-JP" sz="2400" b="1" dirty="0">
                <a:solidFill>
                  <a:srgbClr val="000066"/>
                </a:solidFill>
                <a:latin typeface="Calibri" pitchFamily="34" charset="0"/>
                <a:ea typeface="MS Mincho" pitchFamily="49" charset="-128"/>
                <a:cs typeface="Calibri" pitchFamily="34" charset="0"/>
              </a:rPr>
              <a:t>é</a:t>
            </a:r>
            <a:r>
              <a:rPr kumimoji="0" lang="fr-FR" altLang="ja-JP" sz="24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lectrique pratique et rechargeable.</a:t>
            </a:r>
          </a:p>
        </p:txBody>
      </p:sp>
      <p:pic>
        <p:nvPicPr>
          <p:cNvPr id="1034" name="Picture 10" descr="SSI_20090427141531_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293096"/>
            <a:ext cx="2808312" cy="228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262151"/>
            <a:ext cx="2016223" cy="201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500x366xhistoire-automobile-electrique-jamais-contente-500x3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2808312" cy="20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3419873" y="436023"/>
            <a:ext cx="572412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ja-JP" sz="24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1899</a:t>
            </a:r>
          </a:p>
          <a:p>
            <a:pPr lvl="0"/>
            <a:r>
              <a:rPr lang="fr-FR" altLang="ja-JP" sz="2400" b="1" dirty="0" smtClean="0">
                <a:solidFill>
                  <a:srgbClr val="000066"/>
                </a:solidFill>
                <a:latin typeface="Calibri" pitchFamily="34" charset="0"/>
                <a:ea typeface="MS Mincho" pitchFamily="49" charset="-128"/>
                <a:cs typeface="Calibri" pitchFamily="34" charset="0"/>
              </a:rPr>
              <a:t>Pour la première fois, les </a:t>
            </a:r>
            <a:r>
              <a:rPr lang="fr-FR" altLang="ja-JP" sz="24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ea typeface="MS Mincho" pitchFamily="49" charset="-128"/>
                <a:cs typeface="Calibri" pitchFamily="34" charset="0"/>
              </a:rPr>
              <a:t>100 km/h </a:t>
            </a:r>
            <a:r>
              <a:rPr lang="fr-FR" altLang="ja-JP" sz="2400" b="1" dirty="0" smtClean="0">
                <a:solidFill>
                  <a:srgbClr val="000066"/>
                </a:solidFill>
                <a:latin typeface="Calibri" pitchFamily="34" charset="0"/>
                <a:ea typeface="MS Mincho" pitchFamily="49" charset="-128"/>
                <a:cs typeface="Calibri" pitchFamily="34" charset="0"/>
              </a:rPr>
              <a:t>sont atteint par le belge </a:t>
            </a:r>
            <a:r>
              <a:rPr lang="fr-FR" altLang="ja-JP" sz="2400" b="1" dirty="0">
                <a:solidFill>
                  <a:srgbClr val="000066"/>
                </a:solidFill>
                <a:latin typeface="Calibri" pitchFamily="34" charset="0"/>
                <a:ea typeface="MS Mincho" pitchFamily="49" charset="-128"/>
                <a:cs typeface="Calibri" pitchFamily="34" charset="0"/>
              </a:rPr>
              <a:t>Camille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b="1" dirty="0" err="1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Jenatzy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altLang="ja-JP" sz="2400" b="1" dirty="0" smtClean="0">
                <a:solidFill>
                  <a:srgbClr val="000066"/>
                </a:solidFill>
                <a:latin typeface="Calibri" pitchFamily="34" charset="0"/>
                <a:ea typeface="MS Mincho" pitchFamily="49" charset="-128"/>
                <a:cs typeface="Calibri" pitchFamily="34" charset="0"/>
              </a:rPr>
              <a:t>avec</a:t>
            </a:r>
          </a:p>
          <a:p>
            <a:pPr lvl="0"/>
            <a:r>
              <a:rPr kumimoji="0" lang="fr-FR" altLang="ja-JP" sz="24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« </a:t>
            </a:r>
            <a:r>
              <a:rPr kumimoji="0" lang="fr-FR" altLang="ja-JP" sz="24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La Jamais Contente </a:t>
            </a:r>
            <a:r>
              <a:rPr kumimoji="0" lang="fr-FR" altLang="ja-JP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Arial" pitchFamily="34" charset="0"/>
              </a:rPr>
              <a:t>»</a:t>
            </a:r>
            <a:r>
              <a:rPr lang="fr-FR" altLang="ja-JP" sz="2400" b="1" dirty="0">
                <a:solidFill>
                  <a:srgbClr val="000066"/>
                </a:solidFill>
                <a:latin typeface="Calibri" pitchFamily="34" charset="0"/>
                <a:ea typeface="MS Mincho" pitchFamily="49" charset="-128"/>
                <a:cs typeface="Calibri" pitchFamily="34" charset="0"/>
              </a:rPr>
              <a:t> .</a:t>
            </a:r>
            <a:endParaRPr kumimoji="0" lang="fr-FR" altLang="ja-JP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S Mincho" pitchFamily="49" charset="-128"/>
              <a:cs typeface="Arial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419872" y="2204864"/>
            <a:ext cx="557780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ja-JP" sz="24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1900  </a:t>
            </a:r>
            <a:endParaRPr kumimoji="0" lang="fr-FR" altLang="ja-JP" sz="2400" b="1" i="0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/>
              <a:latin typeface="Calibri" pitchFamily="34" charset="0"/>
              <a:ea typeface="MS Mincho" pitchFamily="49" charset="-128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ja-JP" sz="2400" b="1" i="0" u="none" strike="noStrike" cap="none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Il </a:t>
            </a:r>
            <a:r>
              <a:rPr kumimoji="0" lang="fr-FR" altLang="ja-JP" sz="2400" b="1" i="0" u="none" strike="noStrike" cap="none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y a 2 fois plus de VE que </a:t>
            </a:r>
            <a:r>
              <a:rPr kumimoji="0" lang="fr-FR" altLang="ja-JP" sz="2400" b="1" i="0" u="none" strike="noStrike" cap="none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VT (à essence).</a:t>
            </a:r>
            <a:endParaRPr kumimoji="0" lang="fr-FR" altLang="ja-JP" sz="2400" b="1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Calibri" pitchFamily="34" charset="0"/>
              <a:ea typeface="MS Mincho" pitchFamily="49" charset="-128"/>
              <a:cs typeface="Calibri" pitchFamily="34" charset="0"/>
            </a:endParaRPr>
          </a:p>
          <a:p>
            <a:pPr lvl="0"/>
            <a:r>
              <a:rPr lang="fr-FR" altLang="ja-JP" sz="2400" b="1" dirty="0">
                <a:solidFill>
                  <a:srgbClr val="000066"/>
                </a:solidFill>
                <a:latin typeface="Calibri" pitchFamily="34" charset="0"/>
                <a:ea typeface="MS Mincho" pitchFamily="49" charset="-128"/>
                <a:cs typeface="Calibri" pitchFamily="34" charset="0"/>
              </a:rPr>
              <a:t>La Porsche-</a:t>
            </a:r>
            <a:r>
              <a:rPr lang="fr-FR" altLang="ja-JP" sz="2400" b="1" dirty="0" err="1">
                <a:solidFill>
                  <a:srgbClr val="000066"/>
                </a:solidFill>
                <a:latin typeface="Calibri" pitchFamily="34" charset="0"/>
                <a:ea typeface="MS Mincho" pitchFamily="49" charset="-128"/>
                <a:cs typeface="Calibri" pitchFamily="34" charset="0"/>
              </a:rPr>
              <a:t>Lohner</a:t>
            </a:r>
            <a:r>
              <a:rPr lang="fr-FR" altLang="ja-JP" sz="2400" b="1" dirty="0">
                <a:solidFill>
                  <a:srgbClr val="000066"/>
                </a:solidFill>
                <a:latin typeface="Calibri" pitchFamily="34" charset="0"/>
                <a:ea typeface="MS Mincho" pitchFamily="49" charset="-128"/>
                <a:cs typeface="Calibri" pitchFamily="34" charset="0"/>
              </a:rPr>
              <a:t> </a:t>
            </a:r>
            <a:r>
              <a:rPr lang="fr-FR" altLang="ja-JP" sz="2400" b="1" dirty="0" smtClean="0">
                <a:solidFill>
                  <a:srgbClr val="000066"/>
                </a:solidFill>
                <a:latin typeface="Calibri" pitchFamily="34" charset="0"/>
                <a:ea typeface="MS Mincho" pitchFamily="49" charset="-128"/>
                <a:cs typeface="Calibri" pitchFamily="34" charset="0"/>
              </a:rPr>
              <a:t>a </a:t>
            </a:r>
            <a:r>
              <a:rPr lang="fr-FR" altLang="ja-JP" sz="2400" b="1" dirty="0">
                <a:solidFill>
                  <a:srgbClr val="000066"/>
                </a:solidFill>
                <a:latin typeface="Calibri" pitchFamily="34" charset="0"/>
                <a:ea typeface="MS Mincho" pitchFamily="49" charset="-128"/>
                <a:cs typeface="Calibri" pitchFamily="34" charset="0"/>
              </a:rPr>
              <a:t>les </a:t>
            </a:r>
            <a:r>
              <a:rPr lang="fr-FR" altLang="ja-JP" sz="2400" b="1" dirty="0" smtClean="0">
                <a:solidFill>
                  <a:srgbClr val="000066"/>
                </a:solidFill>
                <a:latin typeface="Calibri" pitchFamily="34" charset="0"/>
                <a:ea typeface="MS Mincho" pitchFamily="49" charset="-128"/>
                <a:cs typeface="Calibri" pitchFamily="34" charset="0"/>
              </a:rPr>
              <a:t>moteurs</a:t>
            </a:r>
          </a:p>
          <a:p>
            <a:pPr lvl="0"/>
            <a:r>
              <a:rPr lang="fr-FR" altLang="ja-JP" sz="2400" b="1" dirty="0" smtClean="0">
                <a:solidFill>
                  <a:srgbClr val="000066"/>
                </a:solidFill>
                <a:latin typeface="Calibri" pitchFamily="34" charset="0"/>
                <a:ea typeface="MS Mincho" pitchFamily="49" charset="-128"/>
                <a:cs typeface="Calibri" pitchFamily="34" charset="0"/>
              </a:rPr>
              <a:t>électriques dans les </a:t>
            </a:r>
            <a:r>
              <a:rPr lang="fr-FR" altLang="ja-JP" sz="2400" b="1" dirty="0">
                <a:solidFill>
                  <a:srgbClr val="000066"/>
                </a:solidFill>
                <a:latin typeface="Calibri" pitchFamily="34" charset="0"/>
                <a:ea typeface="MS Mincho" pitchFamily="49" charset="-128"/>
                <a:cs typeface="Calibri" pitchFamily="34" charset="0"/>
              </a:rPr>
              <a:t>roues</a:t>
            </a:r>
            <a:r>
              <a:rPr lang="fr-FR" altLang="ja-JP" sz="2400" b="1" dirty="0" smtClean="0">
                <a:solidFill>
                  <a:srgbClr val="000066"/>
                </a:solidFill>
                <a:latin typeface="Calibri" pitchFamily="34" charset="0"/>
                <a:ea typeface="MS Mincho" pitchFamily="49" charset="-128"/>
                <a:cs typeface="Calibri" pitchFamily="34" charset="0"/>
              </a:rPr>
              <a:t>. Un an plus tard</a:t>
            </a:r>
            <a:br>
              <a:rPr lang="fr-FR" altLang="ja-JP" sz="2400" b="1" dirty="0" smtClean="0">
                <a:solidFill>
                  <a:srgbClr val="000066"/>
                </a:solidFill>
                <a:latin typeface="Calibri" pitchFamily="34" charset="0"/>
                <a:ea typeface="MS Mincho" pitchFamily="49" charset="-128"/>
                <a:cs typeface="Calibri" pitchFamily="34" charset="0"/>
              </a:rPr>
            </a:br>
            <a:r>
              <a:rPr lang="fr-FR" altLang="ja-JP" sz="2400" b="1" dirty="0" smtClean="0">
                <a:solidFill>
                  <a:srgbClr val="000066"/>
                </a:solidFill>
                <a:latin typeface="Calibri" pitchFamily="34" charset="0"/>
                <a:ea typeface="MS Mincho" pitchFamily="49" charset="-128"/>
                <a:cs typeface="Calibri" pitchFamily="34" charset="0"/>
              </a:rPr>
              <a:t>sort la 1</a:t>
            </a:r>
            <a:r>
              <a:rPr lang="fr-FR" altLang="ja-JP" sz="2400" b="1" baseline="30000" dirty="0" smtClean="0">
                <a:solidFill>
                  <a:srgbClr val="000066"/>
                </a:solidFill>
                <a:latin typeface="Calibri" pitchFamily="34" charset="0"/>
                <a:ea typeface="MS Mincho" pitchFamily="49" charset="-128"/>
                <a:cs typeface="Calibri" pitchFamily="34" charset="0"/>
              </a:rPr>
              <a:t>ère</a:t>
            </a:r>
            <a:r>
              <a:rPr lang="fr-FR" altLang="ja-JP" sz="2400" b="1" dirty="0" smtClean="0">
                <a:solidFill>
                  <a:srgbClr val="000066"/>
                </a:solidFill>
                <a:latin typeface="Calibri" pitchFamily="34" charset="0"/>
                <a:ea typeface="MS Mincho" pitchFamily="49" charset="-128"/>
                <a:cs typeface="Calibri" pitchFamily="34" charset="0"/>
              </a:rPr>
              <a:t> hybride rechargeable.</a:t>
            </a:r>
            <a:endParaRPr kumimoji="0" lang="fr-FR" altLang="ja-JP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S Mincho" pitchFamily="49" charset="-128"/>
              <a:cs typeface="Arial" pitchFamily="34" charset="0"/>
            </a:endParaRPr>
          </a:p>
        </p:txBody>
      </p:sp>
      <p:pic>
        <p:nvPicPr>
          <p:cNvPr id="63498" name="Picture 10" descr="Automobile-thermique-Frod-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480293"/>
            <a:ext cx="2592288" cy="2073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9" name="Rectangle 11"/>
          <p:cNvSpPr>
            <a:spLocks noChangeArrowheads="1"/>
          </p:cNvSpPr>
          <p:nvPr/>
        </p:nvSpPr>
        <p:spPr bwMode="auto">
          <a:xfrm>
            <a:off x="3419872" y="4365104"/>
            <a:ext cx="547260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altLang="ja-JP" sz="2400" b="1" dirty="0">
                <a:solidFill>
                  <a:srgbClr val="000066"/>
                </a:solidFill>
                <a:latin typeface="Calibri" pitchFamily="34" charset="0"/>
                <a:ea typeface="MS Mincho" pitchFamily="49" charset="-128"/>
                <a:cs typeface="Calibri" pitchFamily="34" charset="0"/>
              </a:rPr>
              <a:t>1908 – 1920 </a:t>
            </a:r>
            <a:r>
              <a:rPr lang="fr-FR" altLang="ja-JP" sz="2400" b="1" dirty="0" smtClean="0">
                <a:solidFill>
                  <a:srgbClr val="000066"/>
                </a:solidFill>
                <a:latin typeface="Calibri" pitchFamily="34" charset="0"/>
                <a:ea typeface="MS Mincho" pitchFamily="49" charset="-128"/>
                <a:cs typeface="Calibri" pitchFamily="34" charset="0"/>
              </a:rPr>
              <a:t> </a:t>
            </a:r>
            <a:r>
              <a:rPr lang="fr-FR" altLang="ja-JP" sz="2400" b="1" dirty="0">
                <a:solidFill>
                  <a:srgbClr val="FF3300"/>
                </a:solidFill>
                <a:latin typeface="Calibri" pitchFamily="34" charset="0"/>
                <a:ea typeface="MS Mincho" pitchFamily="49" charset="-128"/>
                <a:cs typeface="Calibri" pitchFamily="34" charset="0"/>
              </a:rPr>
              <a:t>Le déclin du </a:t>
            </a:r>
            <a:r>
              <a:rPr lang="fr-FR" altLang="ja-JP" sz="2400" b="1" dirty="0" smtClean="0">
                <a:solidFill>
                  <a:srgbClr val="FF3300"/>
                </a:solidFill>
                <a:latin typeface="Calibri" pitchFamily="34" charset="0"/>
                <a:ea typeface="MS Mincho" pitchFamily="49" charset="-128"/>
                <a:cs typeface="Calibri" pitchFamily="34" charset="0"/>
              </a:rPr>
              <a:t>VE.</a:t>
            </a:r>
            <a:endParaRPr lang="fr-FR" altLang="ja-JP" sz="2400" b="1" dirty="0">
              <a:solidFill>
                <a:srgbClr val="FF3300"/>
              </a:solidFill>
              <a:latin typeface="Calibri" pitchFamily="34" charset="0"/>
              <a:ea typeface="MS Mincho" pitchFamily="49" charset="-128"/>
              <a:cs typeface="Calibri" pitchFamily="34" charset="0"/>
            </a:endParaRPr>
          </a:p>
          <a:p>
            <a:pPr lvl="0"/>
            <a:r>
              <a:rPr kumimoji="0" lang="fr-FR" altLang="ja-JP" sz="24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Fabrication à la chaine</a:t>
            </a:r>
            <a:r>
              <a:rPr kumimoji="0" lang="fr-FR" altLang="ja-JP" sz="2400" b="1" i="0" u="none" strike="noStrike" cap="none" normalizeH="0" dirty="0">
                <a:ln>
                  <a:noFill/>
                </a:ln>
                <a:solidFill>
                  <a:srgbClr val="000066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 </a:t>
            </a:r>
            <a:r>
              <a:rPr kumimoji="0" lang="fr-FR" altLang="ja-JP" sz="24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de la Ford Model T, à essence. Bruyante, malodorante</a:t>
            </a:r>
            <a:r>
              <a:rPr kumimoji="0" lang="fr-FR" altLang="ja-JP" sz="24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, dangereuse pour la faire démarrer, mais</a:t>
            </a:r>
            <a:endParaRPr kumimoji="0" lang="fr-FR" altLang="ja-JP" sz="24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Calibri" pitchFamily="34" charset="0"/>
              <a:ea typeface="MS Mincho" pitchFamily="49" charset="-128"/>
              <a:cs typeface="Calibri" pitchFamily="34" charset="0"/>
            </a:endParaRPr>
          </a:p>
          <a:p>
            <a:pPr lvl="0"/>
            <a:r>
              <a:rPr lang="fr-FR" altLang="ja-JP" sz="2400" b="1" dirty="0">
                <a:solidFill>
                  <a:srgbClr val="000066"/>
                </a:solidFill>
                <a:latin typeface="Calibri" pitchFamily="34" charset="0"/>
                <a:ea typeface="MS Mincho" pitchFamily="49" charset="-128"/>
                <a:cs typeface="Calibri" pitchFamily="34" charset="0"/>
              </a:rPr>
              <a:t>q</a:t>
            </a:r>
            <a:r>
              <a:rPr kumimoji="0" lang="fr-FR" altLang="ja-JP" sz="2400" b="1" i="0" u="none" strike="noStrike" cap="none" normalizeH="0" dirty="0">
                <a:ln>
                  <a:noFill/>
                </a:ln>
                <a:solidFill>
                  <a:srgbClr val="000066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uatre fois </a:t>
            </a:r>
            <a:r>
              <a:rPr kumimoji="0" lang="fr-FR" altLang="ja-JP" sz="24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moins chère et de plus grande autonomie.</a:t>
            </a:r>
            <a:endParaRPr kumimoji="0" lang="fr-FR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83971" name="Picture 3" descr="C:\Users\Dudu\Desktop\2018-03-26_19h01_0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2348880"/>
            <a:ext cx="1872208" cy="20511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349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gm-ev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2656"/>
            <a:ext cx="2448272" cy="200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3491880" y="404664"/>
            <a:ext cx="496855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ja-JP" sz="24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1996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ja-JP" sz="24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Général</a:t>
            </a:r>
            <a:r>
              <a:rPr kumimoji="0" lang="fr-FR" altLang="ja-JP" sz="2400" b="1" i="0" u="none" strike="noStrike" cap="none" normalizeH="0" dirty="0">
                <a:ln>
                  <a:noFill/>
                </a:ln>
                <a:solidFill>
                  <a:srgbClr val="000066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 </a:t>
            </a:r>
            <a:r>
              <a:rPr kumimoji="0" lang="fr-FR" altLang="ja-JP" sz="24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Motors produit l’</a:t>
            </a:r>
            <a:r>
              <a:rPr kumimoji="0" lang="fr-FR" altLang="ja-JP" sz="2600" b="1" i="0" u="none" strike="noStrike" cap="none" normalizeH="0" baseline="0" dirty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EV1</a:t>
            </a:r>
            <a:r>
              <a:rPr kumimoji="0" lang="fr-FR" altLang="ja-JP" sz="24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, </a:t>
            </a:r>
            <a:r>
              <a:rPr lang="fr-FR" altLang="ja-JP" sz="2400" b="1" dirty="0">
                <a:solidFill>
                  <a:srgbClr val="000066"/>
                </a:solidFill>
                <a:latin typeface="Calibri" pitchFamily="34" charset="0"/>
                <a:ea typeface="MS Mincho" pitchFamily="49" charset="-128"/>
                <a:cs typeface="Calibri" pitchFamily="34" charset="0"/>
              </a:rPr>
              <a:t>mais</a:t>
            </a:r>
            <a:r>
              <a:rPr kumimoji="0" lang="fr-FR" altLang="ja-JP" sz="24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 la propose uniquement en </a:t>
            </a:r>
            <a:r>
              <a:rPr kumimoji="0" lang="fr-FR" altLang="ja-JP" sz="2600" b="1" i="0" u="none" strike="noStrike" cap="none" normalizeH="0" baseline="0" dirty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location</a:t>
            </a:r>
            <a:r>
              <a:rPr kumimoji="0" lang="fr-FR" altLang="ja-JP" sz="24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ja-JP" sz="2400" b="1" dirty="0">
                <a:solidFill>
                  <a:srgbClr val="000066"/>
                </a:solidFill>
                <a:latin typeface="Calibri" pitchFamily="34" charset="0"/>
                <a:ea typeface="MS Mincho" pitchFamily="49" charset="-128"/>
                <a:cs typeface="Calibri" pitchFamily="34" charset="0"/>
              </a:rPr>
              <a:t>Son </a:t>
            </a:r>
            <a:r>
              <a:rPr kumimoji="0" lang="fr-FR" altLang="ja-JP" sz="24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autonomie </a:t>
            </a:r>
            <a:r>
              <a:rPr kumimoji="0" lang="fr-FR" altLang="ja-JP" sz="24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était </a:t>
            </a:r>
            <a:r>
              <a:rPr kumimoji="0" lang="fr-FR" altLang="ja-JP" sz="24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de </a:t>
            </a:r>
            <a:r>
              <a:rPr kumimoji="0" lang="fr-FR" altLang="ja-JP" sz="24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200 km.</a:t>
            </a:r>
            <a:endParaRPr kumimoji="0" lang="fr-FR" altLang="ja-JP" sz="24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2" descr="fin-ev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36912"/>
            <a:ext cx="3126391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491880" y="2452246"/>
            <a:ext cx="460851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2004</a:t>
            </a:r>
          </a:p>
          <a:p>
            <a:pPr lvl="0"/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c’est la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fin tragique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de l’EV1. Sous le gouvernement BUSH, GM va récupérer les véhicules pour</a:t>
            </a:r>
          </a:p>
          <a:p>
            <a:pPr lvl="0"/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tous les détruire. </a:t>
            </a:r>
            <a:endParaRPr kumimoji="0" lang="fr-FR" altLang="ja-JP" sz="24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4516" name="Picture 4" descr="nissan-leaf-2014-500x29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6916" y="4653136"/>
            <a:ext cx="3002956" cy="1763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563888" y="4581128"/>
            <a:ext cx="53285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2010</a:t>
            </a:r>
          </a:p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C’est la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vraie renaissance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de la voiture électrique. Nissan crée la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LEAF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, une berline 5 places, polyvalente, au succès planétaire immédiat.</a:t>
            </a:r>
          </a:p>
        </p:txBody>
      </p:sp>
      <p:pic>
        <p:nvPicPr>
          <p:cNvPr id="8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ZoneTexte 4"/>
          <p:cNvSpPr txBox="1">
            <a:spLocks noChangeArrowheads="1"/>
          </p:cNvSpPr>
          <p:nvPr/>
        </p:nvSpPr>
        <p:spPr bwMode="auto">
          <a:xfrm>
            <a:off x="5508625" y="404813"/>
            <a:ext cx="3167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fr-FR" sz="2400" b="1">
                <a:solidFill>
                  <a:srgbClr val="00206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fr-FR" sz="3200" b="1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5362" name="Picture 4" descr="bulle-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001200"/>
            <a:ext cx="5472607" cy="5014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WordArt 5"/>
          <p:cNvSpPr>
            <a:spLocks noChangeArrowheads="1" noChangeShapeType="1" noTextEdit="1"/>
          </p:cNvSpPr>
          <p:nvPr/>
        </p:nvSpPr>
        <p:spPr bwMode="auto">
          <a:xfrm>
            <a:off x="2339752" y="2132856"/>
            <a:ext cx="1080294" cy="27358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>
                <a:ln w="9525">
                  <a:solidFill>
                    <a:srgbClr val="000054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5</a:t>
            </a:r>
          </a:p>
        </p:txBody>
      </p:sp>
      <p:sp>
        <p:nvSpPr>
          <p:cNvPr id="15364" name="WordArt 6"/>
          <p:cNvSpPr>
            <a:spLocks noChangeArrowheads="1" noChangeShapeType="1" noTextEdit="1"/>
          </p:cNvSpPr>
          <p:nvPr/>
        </p:nvSpPr>
        <p:spPr bwMode="auto">
          <a:xfrm>
            <a:off x="3563888" y="2132856"/>
            <a:ext cx="3168352" cy="28083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 smtClean="0">
                <a:ln w="9525">
                  <a:solidFill>
                    <a:srgbClr val="000054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Bonnes</a:t>
            </a:r>
          </a:p>
          <a:p>
            <a:pPr algn="ctr"/>
            <a:r>
              <a:rPr lang="fr-FR" sz="3600" b="1" kern="10" dirty="0" smtClean="0">
                <a:ln w="9525">
                  <a:solidFill>
                    <a:srgbClr val="000054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Raisons</a:t>
            </a:r>
          </a:p>
          <a:p>
            <a:pPr algn="ctr"/>
            <a:r>
              <a:rPr lang="fr-FR" sz="3600" b="1" kern="10" dirty="0" smtClean="0">
                <a:ln w="9525">
                  <a:solidFill>
                    <a:srgbClr val="000054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d’acheter</a:t>
            </a:r>
            <a:endParaRPr lang="fr-FR" sz="3600" b="1" kern="10" dirty="0">
              <a:ln w="9525">
                <a:solidFill>
                  <a:srgbClr val="000054"/>
                </a:solidFill>
                <a:round/>
                <a:headEnd/>
                <a:tailEnd/>
              </a:ln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fr-FR" sz="3600" b="1" kern="10" dirty="0" smtClean="0">
                <a:ln w="9525">
                  <a:solidFill>
                    <a:srgbClr val="000054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une voiture</a:t>
            </a:r>
            <a:endParaRPr lang="fr-FR" sz="3600" b="1" kern="10" dirty="0">
              <a:ln w="9525">
                <a:solidFill>
                  <a:srgbClr val="000054"/>
                </a:solidFill>
                <a:round/>
                <a:headEnd/>
                <a:tailEnd/>
              </a:ln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fr-FR" sz="3600" b="1" kern="10" dirty="0">
                <a:ln w="9525">
                  <a:solidFill>
                    <a:srgbClr val="000054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électrique</a:t>
            </a:r>
          </a:p>
        </p:txBody>
      </p:sp>
      <p:pic>
        <p:nvPicPr>
          <p:cNvPr id="6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5" descr="mais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8400" y="3141663"/>
            <a:ext cx="1871663" cy="18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ext Box 14"/>
          <p:cNvSpPr txBox="1">
            <a:spLocks noChangeArrowheads="1"/>
          </p:cNvSpPr>
          <p:nvPr/>
        </p:nvSpPr>
        <p:spPr bwMode="auto">
          <a:xfrm>
            <a:off x="4356100" y="4941888"/>
            <a:ext cx="9572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>
                <a:latin typeface="Kozuka Gothic Pro L" pitchFamily="34" charset="-128"/>
                <a:ea typeface="Kozuka Gothic Pro L" pitchFamily="34" charset="-128"/>
              </a:rPr>
              <a:t>Maison</a:t>
            </a:r>
          </a:p>
        </p:txBody>
      </p:sp>
      <p:sp>
        <p:nvSpPr>
          <p:cNvPr id="16391" name="Text Box 15"/>
          <p:cNvSpPr txBox="1">
            <a:spLocks noChangeArrowheads="1"/>
          </p:cNvSpPr>
          <p:nvPr/>
        </p:nvSpPr>
        <p:spPr bwMode="auto">
          <a:xfrm>
            <a:off x="7308304" y="3429000"/>
            <a:ext cx="889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 dirty="0">
                <a:latin typeface="Kozuka Gothic Pro L" pitchFamily="34" charset="-128"/>
                <a:ea typeface="Kozuka Gothic Pro L" pitchFamily="34" charset="-128"/>
              </a:rPr>
              <a:t>Boulot</a:t>
            </a:r>
          </a:p>
        </p:txBody>
      </p:sp>
      <p:sp>
        <p:nvSpPr>
          <p:cNvPr id="16392" name="Text Box 16"/>
          <p:cNvSpPr txBox="1">
            <a:spLocks noChangeArrowheads="1"/>
          </p:cNvSpPr>
          <p:nvPr/>
        </p:nvSpPr>
        <p:spPr bwMode="auto">
          <a:xfrm>
            <a:off x="6156176" y="5949280"/>
            <a:ext cx="7986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 dirty="0">
                <a:latin typeface="Kozuka Gothic Pro L" pitchFamily="34" charset="-128"/>
                <a:ea typeface="Kozuka Gothic Pro L" pitchFamily="34" charset="-128"/>
              </a:rPr>
              <a:t>École</a:t>
            </a:r>
          </a:p>
        </p:txBody>
      </p:sp>
      <p:sp>
        <p:nvSpPr>
          <p:cNvPr id="16393" name="Text Box 17"/>
          <p:cNvSpPr txBox="1">
            <a:spLocks noChangeArrowheads="1"/>
          </p:cNvSpPr>
          <p:nvPr/>
        </p:nvSpPr>
        <p:spPr bwMode="auto">
          <a:xfrm>
            <a:off x="1619672" y="3501008"/>
            <a:ext cx="8524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 dirty="0">
                <a:latin typeface="Kozuka Gothic Pro L" pitchFamily="34" charset="-128"/>
                <a:ea typeface="Kozuka Gothic Pro L" pitchFamily="34" charset="-128"/>
              </a:rPr>
              <a:t>Loisirs</a:t>
            </a:r>
          </a:p>
        </p:txBody>
      </p:sp>
      <p:sp>
        <p:nvSpPr>
          <p:cNvPr id="16394" name="Text Box 18"/>
          <p:cNvSpPr txBox="1">
            <a:spLocks noChangeArrowheads="1"/>
          </p:cNvSpPr>
          <p:nvPr/>
        </p:nvSpPr>
        <p:spPr bwMode="auto">
          <a:xfrm>
            <a:off x="1331640" y="6021288"/>
            <a:ext cx="9188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 dirty="0">
                <a:latin typeface="Kozuka Gothic Pro L" pitchFamily="34" charset="-128"/>
                <a:ea typeface="Kozuka Gothic Pro L" pitchFamily="34" charset="-128"/>
              </a:rPr>
              <a:t>Achats</a:t>
            </a:r>
          </a:p>
        </p:txBody>
      </p:sp>
      <p:pic>
        <p:nvPicPr>
          <p:cNvPr id="16395" name="Picture 19" descr="400_F_10705972_TWo1Kjb2m4JY5vfiYeT08eO580gonUW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80392">
            <a:off x="2579400" y="3061074"/>
            <a:ext cx="10795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6" name="Picture 20" descr="400_F_10705972_TWo1Kjb2m4JY5vfiYeT08eO580gonUW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030420" flipH="1">
            <a:off x="5576888" y="2936875"/>
            <a:ext cx="1079500" cy="79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7" name="Picture 21" descr="400_F_10705972_TWo1Kjb2m4JY5vfiYeT08eO580gonUW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752263">
            <a:off x="5508625" y="4292600"/>
            <a:ext cx="10795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8" name="Picture 22" descr="400_F_10705972_TWo1Kjb2m4JY5vfiYeT08eO580gonUW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969991" flipH="1">
            <a:off x="2843213" y="4508500"/>
            <a:ext cx="1079500" cy="79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9" name="Picture 16" descr="am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475" y="404813"/>
            <a:ext cx="2232025" cy="116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0" name="Picture 19" descr="400_F_10705972_TWo1Kjb2m4JY5vfiYeT08eO580gonUW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601971">
            <a:off x="4087019" y="2040732"/>
            <a:ext cx="10795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01" name="Text Box 18"/>
          <p:cNvSpPr txBox="1">
            <a:spLocks noChangeArrowheads="1"/>
          </p:cNvSpPr>
          <p:nvPr/>
        </p:nvSpPr>
        <p:spPr bwMode="auto">
          <a:xfrm>
            <a:off x="3851920" y="1556792"/>
            <a:ext cx="16859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b="1" dirty="0">
                <a:latin typeface="Kozuka Gothic Pro L" pitchFamily="34" charset="-128"/>
                <a:ea typeface="Kozuka Gothic Pro L" pitchFamily="34" charset="-128"/>
              </a:rPr>
              <a:t>Famille - Amis</a:t>
            </a:r>
          </a:p>
        </p:txBody>
      </p:sp>
      <p:pic>
        <p:nvPicPr>
          <p:cNvPr id="19" name="Picture 6" descr="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16632"/>
            <a:ext cx="219328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WordArt 7"/>
          <p:cNvSpPr>
            <a:spLocks noChangeArrowheads="1" noChangeShapeType="1" noTextEdit="1"/>
          </p:cNvSpPr>
          <p:nvPr/>
        </p:nvSpPr>
        <p:spPr bwMode="auto">
          <a:xfrm>
            <a:off x="611560" y="404664"/>
            <a:ext cx="1872208" cy="15121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N°1</a:t>
            </a:r>
            <a:endParaRPr lang="fr-FR" sz="3600" b="1" kern="10" dirty="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latin typeface="Kozuka Gothic Pro M"/>
              <a:ea typeface="Kozuka Gothic Pro M"/>
            </a:endParaRP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L’usage d’un VE</a:t>
            </a:r>
            <a:b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</a:br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est-il adapté à notre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quotidien ? </a:t>
            </a:r>
          </a:p>
        </p:txBody>
      </p:sp>
      <p:pic>
        <p:nvPicPr>
          <p:cNvPr id="21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2050" name="Picture 2" descr="C:\Users\Dudu\Desktop\images google\boulot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6256" y="2060848"/>
            <a:ext cx="1872208" cy="1245290"/>
          </a:xfrm>
          <a:prstGeom prst="rect">
            <a:avLst/>
          </a:prstGeom>
          <a:noFill/>
        </p:spPr>
      </p:pic>
      <p:pic>
        <p:nvPicPr>
          <p:cNvPr id="2051" name="Picture 3" descr="C:\Users\Dudu\Desktop\images google\1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0" y="4509121"/>
            <a:ext cx="2161511" cy="1512168"/>
          </a:xfrm>
          <a:prstGeom prst="rect">
            <a:avLst/>
          </a:prstGeom>
          <a:noFill/>
        </p:spPr>
      </p:pic>
      <p:pic>
        <p:nvPicPr>
          <p:cNvPr id="2052" name="Picture 4" descr="C:\Users\Dudu\Desktop\images google\10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1187623" y="4653136"/>
            <a:ext cx="1813463" cy="1523675"/>
          </a:xfrm>
          <a:prstGeom prst="rect">
            <a:avLst/>
          </a:prstGeom>
          <a:noFill/>
        </p:spPr>
      </p:pic>
      <p:pic>
        <p:nvPicPr>
          <p:cNvPr id="2053" name="Picture 5" descr="C:\Users\Dudu\Desktop\images google\13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99592" y="2200864"/>
            <a:ext cx="1539632" cy="15610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ZoneTexte 4"/>
          <p:cNvSpPr txBox="1">
            <a:spLocks noChangeArrowheads="1"/>
          </p:cNvSpPr>
          <p:nvPr/>
        </p:nvSpPr>
        <p:spPr bwMode="auto">
          <a:xfrm>
            <a:off x="5508625" y="404813"/>
            <a:ext cx="3167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fr-FR" sz="2400" b="1">
                <a:solidFill>
                  <a:srgbClr val="00206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fr-FR" sz="3200" b="1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410" name="Rectangle 5"/>
          <p:cNvSpPr>
            <a:spLocks noChangeArrowheads="1"/>
          </p:cNvSpPr>
          <p:nvPr/>
        </p:nvSpPr>
        <p:spPr bwMode="auto">
          <a:xfrm>
            <a:off x="755576" y="2996953"/>
            <a:ext cx="7704855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En France, le trajet quotidien moyen des automobilistes est de 31 km.</a:t>
            </a:r>
            <a:endParaRPr lang="fr-FR" sz="1000" b="1" dirty="0">
              <a:solidFill>
                <a:srgbClr val="000066"/>
              </a:solidFill>
              <a:latin typeface="Calibri" pitchFamily="34" charset="0"/>
            </a:endParaRPr>
          </a:p>
          <a:p>
            <a:pPr algn="just"/>
            <a:endParaRPr lang="fr-FR" sz="1000" b="1" dirty="0">
              <a:solidFill>
                <a:srgbClr val="000066"/>
              </a:solidFill>
              <a:latin typeface="Calibri" pitchFamily="34" charset="0"/>
            </a:endParaRPr>
          </a:p>
          <a:p>
            <a:pPr algn="just"/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Et les plus longs trajets quotidiens n’excèdent pas 60 km pour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90%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des automobilistes.</a:t>
            </a:r>
          </a:p>
          <a:p>
            <a:pPr algn="just"/>
            <a:endParaRPr lang="fr-FR" sz="1000" b="1" dirty="0">
              <a:solidFill>
                <a:srgbClr val="002060"/>
              </a:solidFill>
              <a:latin typeface="Calibri" pitchFamily="34" charset="0"/>
            </a:endParaRPr>
          </a:p>
          <a:p>
            <a:pPr algn="just"/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De 150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à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plus de 300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km selon les modèles, l’autonomie actuelle des VE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est adaptée au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quotidien. </a:t>
            </a:r>
          </a:p>
          <a:p>
            <a:pPr algn="just"/>
            <a:r>
              <a:rPr lang="fr-FR" sz="1000" b="1" dirty="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fr-FR" sz="1000" b="1" dirty="0">
                <a:solidFill>
                  <a:srgbClr val="002060"/>
                </a:solidFill>
                <a:latin typeface="Calibri" pitchFamily="34" charset="0"/>
              </a:rPr>
            </a:b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À noter:  40 % des foyers français ont 2 voitures, voire plus.</a:t>
            </a:r>
          </a:p>
          <a:p>
            <a:pPr algn="just"/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Et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si la ‘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’</a:t>
            </a:r>
            <a:r>
              <a:rPr lang="fr-FR" sz="2400" b="1" i="1" dirty="0" smtClean="0">
                <a:solidFill>
                  <a:srgbClr val="FF3300"/>
                </a:solidFill>
                <a:latin typeface="Calibri" pitchFamily="34" charset="0"/>
              </a:rPr>
              <a:t>deuxième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‘’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voiture était un VE…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!</a:t>
            </a:r>
            <a:endParaRPr lang="fr-FR" sz="1000" b="1" dirty="0">
              <a:solidFill>
                <a:srgbClr val="002060"/>
              </a:solidFill>
              <a:latin typeface="Calibri" pitchFamily="34" charset="0"/>
            </a:endParaRPr>
          </a:p>
          <a:p>
            <a:pPr algn="just"/>
            <a:endParaRPr lang="fr-FR" sz="10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17412" name="Picture 6" descr="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404664"/>
            <a:ext cx="2879725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WordArt 7"/>
          <p:cNvSpPr>
            <a:spLocks noChangeArrowheads="1" noChangeShapeType="1" noTextEdit="1"/>
          </p:cNvSpPr>
          <p:nvPr/>
        </p:nvSpPr>
        <p:spPr bwMode="auto">
          <a:xfrm>
            <a:off x="4355976" y="692696"/>
            <a:ext cx="2305050" cy="1800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Bien sûr,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Son usage est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parfaitement adapté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à notre quotidien </a:t>
            </a:r>
          </a:p>
        </p:txBody>
      </p:sp>
      <p:pic>
        <p:nvPicPr>
          <p:cNvPr id="7" name="Picture 6" descr="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6632"/>
            <a:ext cx="219328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WordArt 7"/>
          <p:cNvSpPr>
            <a:spLocks noChangeArrowheads="1" noChangeShapeType="1" noTextEdit="1"/>
          </p:cNvSpPr>
          <p:nvPr/>
        </p:nvSpPr>
        <p:spPr bwMode="auto">
          <a:xfrm>
            <a:off x="611560" y="404664"/>
            <a:ext cx="1872208" cy="15121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N°1</a:t>
            </a:r>
            <a:endParaRPr lang="fr-FR" sz="3600" b="1" kern="10" dirty="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latin typeface="Kozuka Gothic Pro M"/>
              <a:ea typeface="Kozuka Gothic Pro M"/>
            </a:endParaRP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L’usage d’un VE</a:t>
            </a:r>
            <a:b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</a:br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est-il adapté à notre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quotidien ? </a:t>
            </a:r>
          </a:p>
        </p:txBody>
      </p:sp>
      <p:pic>
        <p:nvPicPr>
          <p:cNvPr id="9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32656"/>
            <a:ext cx="2274766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WordArt 7"/>
          <p:cNvSpPr>
            <a:spLocks noChangeArrowheads="1" noChangeShapeType="1" noTextEdit="1"/>
          </p:cNvSpPr>
          <p:nvPr/>
        </p:nvSpPr>
        <p:spPr bwMode="auto">
          <a:xfrm>
            <a:off x="1043608" y="620688"/>
            <a:ext cx="1728192" cy="15121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N°2</a:t>
            </a:r>
            <a:endParaRPr lang="fr-FR" sz="3600" b="1" kern="10" dirty="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latin typeface="Kozuka Gothic Pro M"/>
              <a:ea typeface="Kozuka Gothic Pro M"/>
            </a:endParaRP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Son coût d’achat,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est-il  identique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à celui des véhicules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classiques ? </a:t>
            </a:r>
          </a:p>
        </p:txBody>
      </p:sp>
      <p:pic>
        <p:nvPicPr>
          <p:cNvPr id="7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1026" name="Picture 2" descr="C:\Users\Dudu\Desktop\vt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356992"/>
            <a:ext cx="3816424" cy="1626512"/>
          </a:xfrm>
          <a:prstGeom prst="rect">
            <a:avLst/>
          </a:prstGeom>
          <a:noFill/>
        </p:spPr>
      </p:pic>
      <p:pic>
        <p:nvPicPr>
          <p:cNvPr id="1027" name="Picture 3" descr="C:\Users\Dudu\Desktop\voiture-electrique-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3356992"/>
            <a:ext cx="3096346" cy="1548173"/>
          </a:xfrm>
          <a:prstGeom prst="rect">
            <a:avLst/>
          </a:prstGeom>
          <a:noFill/>
        </p:spPr>
      </p:pic>
      <p:pic>
        <p:nvPicPr>
          <p:cNvPr id="2" name="Picture 4" descr="C:\Users\Dudu\Desktop\billets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2708920"/>
            <a:ext cx="1599629" cy="1093763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995936" y="1844824"/>
            <a:ext cx="7200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20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fr-FR" sz="120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ZoneTexte 4"/>
          <p:cNvSpPr txBox="1">
            <a:spLocks noChangeArrowheads="1"/>
          </p:cNvSpPr>
          <p:nvPr/>
        </p:nvSpPr>
        <p:spPr bwMode="auto">
          <a:xfrm>
            <a:off x="5508625" y="404813"/>
            <a:ext cx="3167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fr-FR" sz="2400" b="1">
                <a:solidFill>
                  <a:srgbClr val="00206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fr-FR" sz="3200" b="1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539552" y="2852936"/>
            <a:ext cx="8208963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Le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bonus écologique de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6 000 €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(alimenté par le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malus et non par nos impôts)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permet d’abaisser le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surcoût,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lors de l’achat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lang="fr-FR" sz="800" b="1" dirty="0" smtClean="0">
              <a:solidFill>
                <a:srgbClr val="000066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just"/>
            <a:r>
              <a:rPr lang="fr-FR" sz="8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just"/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Un bonus supplémentaire de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2 500 €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est accordé si vous vous débarrassez d’un vieux diesel datant d’avant 2001 ou d’une essence d’avant 1997.</a:t>
            </a:r>
          </a:p>
          <a:p>
            <a:pPr algn="just"/>
            <a:endParaRPr lang="fr-FR" sz="800" b="1" dirty="0" smtClean="0">
              <a:solidFill>
                <a:srgbClr val="000066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En plus de ces aides d’État, certaines régions offrent des primes à l’achat d’un VE. </a:t>
            </a:r>
            <a:endParaRPr lang="fr-FR" sz="800" b="1" dirty="0" smtClean="0">
              <a:solidFill>
                <a:srgbClr val="FF33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r>
              <a:rPr lang="fr-FR" sz="800" b="1" dirty="0" smtClean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fr-FR" sz="2400" b="1" dirty="0" smtClean="0">
              <a:solidFill>
                <a:srgbClr val="FF33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Chez Renault, la location de la batterie permet de baisser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le prix d’achat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de 8 900 €.</a:t>
            </a:r>
            <a:r>
              <a:rPr lang="fr-FR" sz="8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19460" name="Picture 6" descr="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260648"/>
            <a:ext cx="3024336" cy="2623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WordArt 7"/>
          <p:cNvSpPr>
            <a:spLocks noChangeArrowheads="1" noChangeShapeType="1" noTextEdit="1"/>
          </p:cNvSpPr>
          <p:nvPr/>
        </p:nvSpPr>
        <p:spPr bwMode="auto">
          <a:xfrm>
            <a:off x="4355976" y="476672"/>
            <a:ext cx="2160240" cy="22322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Aujourd’hui,</a:t>
            </a:r>
            <a:endParaRPr lang="fr-FR" sz="3600" b="1" kern="10" dirty="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latin typeface="Kozuka Gothic Pro M"/>
              <a:ea typeface="Kozuka Gothic Pro M"/>
            </a:endParaRPr>
          </a:p>
          <a:p>
            <a:pPr algn="ctr"/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son </a:t>
            </a:r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coût d’achat,</a:t>
            </a:r>
          </a:p>
          <a:p>
            <a:pPr algn="ctr"/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est plus élevé que</a:t>
            </a:r>
          </a:p>
          <a:p>
            <a:pPr algn="ctr"/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pour </a:t>
            </a:r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un véhicule</a:t>
            </a:r>
          </a:p>
          <a:p>
            <a:pPr algn="ctr"/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Classique.</a:t>
            </a:r>
            <a:b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</a:br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Mais …</a:t>
            </a:r>
            <a:endParaRPr lang="fr-FR" sz="3600" b="1" kern="10" dirty="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latin typeface="Kozuka Gothic Pro M"/>
              <a:ea typeface="Kozuka Gothic Pro M"/>
            </a:endParaRPr>
          </a:p>
        </p:txBody>
      </p:sp>
      <p:pic>
        <p:nvPicPr>
          <p:cNvPr id="7" name="Picture 6" descr="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32656"/>
            <a:ext cx="2274766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WordArt 7"/>
          <p:cNvSpPr>
            <a:spLocks noChangeArrowheads="1" noChangeShapeType="1" noTextEdit="1"/>
          </p:cNvSpPr>
          <p:nvPr/>
        </p:nvSpPr>
        <p:spPr bwMode="auto">
          <a:xfrm>
            <a:off x="1043608" y="620688"/>
            <a:ext cx="1728192" cy="15121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N°2</a:t>
            </a:r>
            <a:endParaRPr lang="fr-FR" sz="3600" b="1" kern="10" dirty="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latin typeface="Kozuka Gothic Pro M"/>
              <a:ea typeface="Kozuka Gothic Pro M"/>
            </a:endParaRP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Son coût d’achat,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est-il  identique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à celui des véhicules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classiques ? </a:t>
            </a:r>
          </a:p>
        </p:txBody>
      </p:sp>
      <p:pic>
        <p:nvPicPr>
          <p:cNvPr id="9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oneTexte 4"/>
          <p:cNvSpPr txBox="1">
            <a:spLocks noChangeArrowheads="1"/>
          </p:cNvSpPr>
          <p:nvPr/>
        </p:nvSpPr>
        <p:spPr bwMode="auto">
          <a:xfrm>
            <a:off x="5508625" y="404813"/>
            <a:ext cx="3167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fr-FR" sz="2400" b="1">
                <a:solidFill>
                  <a:srgbClr val="00206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fr-FR" sz="3200" b="1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395288" y="476250"/>
            <a:ext cx="8137525" cy="526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fr-FR" sz="2400" b="1">
              <a:solidFill>
                <a:srgbClr val="002060"/>
              </a:solidFill>
              <a:latin typeface="Calibri" pitchFamily="34" charset="0"/>
            </a:endParaRPr>
          </a:p>
          <a:p>
            <a:endParaRPr lang="fr-FR" sz="2400" b="1">
              <a:solidFill>
                <a:srgbClr val="002060"/>
              </a:solidFill>
              <a:latin typeface="Calibri" pitchFamily="34" charset="0"/>
            </a:endParaRPr>
          </a:p>
          <a:p>
            <a:endParaRPr lang="fr-FR" sz="2400" b="1">
              <a:solidFill>
                <a:srgbClr val="002060"/>
              </a:solidFill>
              <a:latin typeface="Calibri" pitchFamily="34" charset="0"/>
            </a:endParaRPr>
          </a:p>
          <a:p>
            <a:endParaRPr lang="fr-FR" sz="2400" b="1">
              <a:solidFill>
                <a:srgbClr val="002060"/>
              </a:solidFill>
              <a:latin typeface="Calibri" pitchFamily="34" charset="0"/>
            </a:endParaRPr>
          </a:p>
          <a:p>
            <a:endParaRPr lang="fr-FR" sz="2400" b="1">
              <a:solidFill>
                <a:srgbClr val="002060"/>
              </a:solidFill>
              <a:latin typeface="Calibri" pitchFamily="34" charset="0"/>
            </a:endParaRPr>
          </a:p>
          <a:p>
            <a:endParaRPr lang="fr-FR" sz="2400" b="1">
              <a:solidFill>
                <a:srgbClr val="002060"/>
              </a:solidFill>
              <a:latin typeface="Calibri" pitchFamily="34" charset="0"/>
            </a:endParaRPr>
          </a:p>
          <a:p>
            <a:endParaRPr lang="fr-FR" sz="2400" b="1">
              <a:solidFill>
                <a:srgbClr val="002060"/>
              </a:solidFill>
              <a:latin typeface="Calibri" pitchFamily="34" charset="0"/>
            </a:endParaRPr>
          </a:p>
          <a:p>
            <a:endParaRPr lang="fr-FR" sz="2400" b="1">
              <a:solidFill>
                <a:srgbClr val="002060"/>
              </a:solidFill>
              <a:latin typeface="Calibri" pitchFamily="34" charset="0"/>
            </a:endParaRPr>
          </a:p>
          <a:p>
            <a:endParaRPr lang="fr-FR" sz="2400" b="1">
              <a:solidFill>
                <a:srgbClr val="002060"/>
              </a:solidFill>
              <a:latin typeface="Calibri" pitchFamily="34" charset="0"/>
            </a:endParaRPr>
          </a:p>
          <a:p>
            <a:endParaRPr lang="fr-FR" sz="2400" b="1">
              <a:solidFill>
                <a:srgbClr val="002060"/>
              </a:solidFill>
              <a:latin typeface="Calibri" pitchFamily="34" charset="0"/>
            </a:endParaRPr>
          </a:p>
          <a:p>
            <a:endParaRPr lang="fr-FR" sz="2400" b="1">
              <a:solidFill>
                <a:srgbClr val="002060"/>
              </a:solidFill>
              <a:latin typeface="Calibri" pitchFamily="34" charset="0"/>
            </a:endParaRPr>
          </a:p>
          <a:p>
            <a:endParaRPr lang="fr-FR" sz="2400" b="1">
              <a:solidFill>
                <a:srgbClr val="002060"/>
              </a:solidFill>
              <a:latin typeface="Calibri" pitchFamily="34" charset="0"/>
            </a:endParaRPr>
          </a:p>
          <a:p>
            <a:endParaRPr lang="fr-FR" sz="2400" b="1">
              <a:solidFill>
                <a:srgbClr val="002060"/>
              </a:solidFill>
              <a:latin typeface="Calibri" pitchFamily="34" charset="0"/>
            </a:endParaRPr>
          </a:p>
          <a:p>
            <a:endParaRPr lang="fr-FR" sz="240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4340" name="Rectangle 2"/>
          <p:cNvSpPr>
            <a:spLocks noChangeArrowheads="1"/>
          </p:cNvSpPr>
          <p:nvPr/>
        </p:nvSpPr>
        <p:spPr bwMode="auto">
          <a:xfrm>
            <a:off x="323528" y="4292838"/>
            <a:ext cx="8640960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Association de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bénévoles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, utilisateurs au quotidien de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véhicules électriques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, qui a pour objet :</a:t>
            </a:r>
          </a:p>
          <a:p>
            <a:pPr algn="just"/>
            <a:endParaRPr lang="fr-FR" sz="1000" b="1" dirty="0">
              <a:solidFill>
                <a:srgbClr val="000066"/>
              </a:solidFill>
              <a:latin typeface="Calibri" pitchFamily="34" charset="0"/>
            </a:endParaRPr>
          </a:p>
          <a:p>
            <a:pPr eaLnBrk="0" hangingPunct="0">
              <a:buFont typeface="Wingdings" pitchFamily="2" charset="2"/>
              <a:buChar char="§"/>
            </a:pP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 de favoriser la promotion et le développement de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véhicules</a:t>
            </a:r>
            <a:endParaRPr lang="fr-FR" sz="2400" b="1" dirty="0">
              <a:solidFill>
                <a:srgbClr val="000066"/>
              </a:solidFill>
              <a:latin typeface="Calibri" pitchFamily="34" charset="0"/>
            </a:endParaRPr>
          </a:p>
          <a:p>
            <a:pPr eaLnBrk="0" hangingPunct="0"/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   à motorisation électrique, toutes marques confondues.</a:t>
            </a:r>
          </a:p>
        </p:txBody>
      </p:sp>
      <p:pic>
        <p:nvPicPr>
          <p:cNvPr id="1032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1026" name="Picture 2" descr="C:\Users\Dudu\Desktop\Logos acoze ovales\Logo_ovale_acoze_avec_nuag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404664"/>
            <a:ext cx="6610334" cy="3672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576" y="2636912"/>
            <a:ext cx="78488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L’assurance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coûte moins cher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 Jusqu’à -20%.</a:t>
            </a:r>
            <a:b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Certaines assurances redistribuent les bénéfices en fin d’année.</a:t>
            </a:r>
            <a:endParaRPr lang="fr-FR" sz="1200" b="1" dirty="0" smtClean="0">
              <a:solidFill>
                <a:srgbClr val="000066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endParaRPr lang="fr-FR" sz="1200" b="1" dirty="0" smtClean="0">
              <a:solidFill>
                <a:srgbClr val="000066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endParaRPr lang="fr-FR" sz="1200" b="1" dirty="0" smtClean="0">
              <a:solidFill>
                <a:srgbClr val="000066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endParaRPr lang="fr-FR" sz="800" b="1" dirty="0" smtClean="0">
              <a:solidFill>
                <a:srgbClr val="000066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r>
              <a:rPr lang="fr-FR" sz="8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</a:t>
            </a:r>
            <a:endParaRPr lang="fr-FR" sz="2400" b="1" dirty="0" smtClean="0">
              <a:solidFill>
                <a:srgbClr val="000066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 noter: </a:t>
            </a:r>
            <a:b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On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trouve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dès maintenant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des VE</a:t>
            </a:r>
            <a:br>
              <a:rPr lang="fr-FR" sz="2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d’occasion pour moins de 9 500 €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lang="fr-FR" sz="800" b="1" dirty="0" smtClean="0">
              <a:solidFill>
                <a:srgbClr val="000066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r>
              <a:rPr lang="fr-FR" sz="8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Une « prime à la casse » de 1 000€ est accordée à l’achat d’un VE d’occasion. 2 000€ si vous êtes non imposable.</a:t>
            </a:r>
            <a:endParaRPr lang="fr-FR" sz="2400" b="1" dirty="0">
              <a:solidFill>
                <a:srgbClr val="000066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3010" name="Picture 2" descr="Résultat de recherche d'images pour &quot;occasion vehicule logo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61857">
            <a:off x="5342186" y="4388537"/>
            <a:ext cx="1872235" cy="1052441"/>
          </a:xfrm>
          <a:prstGeom prst="rect">
            <a:avLst/>
          </a:prstGeom>
          <a:noFill/>
        </p:spPr>
      </p:pic>
      <p:pic>
        <p:nvPicPr>
          <p:cNvPr id="7" name="Picture 6" descr="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32656"/>
            <a:ext cx="2274766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WordArt 7"/>
          <p:cNvSpPr>
            <a:spLocks noChangeArrowheads="1" noChangeShapeType="1" noTextEdit="1"/>
          </p:cNvSpPr>
          <p:nvPr/>
        </p:nvSpPr>
        <p:spPr bwMode="auto">
          <a:xfrm>
            <a:off x="1043608" y="620688"/>
            <a:ext cx="1728192" cy="15121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N°2</a:t>
            </a:r>
            <a:endParaRPr lang="fr-FR" sz="3600" b="1" kern="10" dirty="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latin typeface="Kozuka Gothic Pro M"/>
              <a:ea typeface="Kozuka Gothic Pro M"/>
            </a:endParaRP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Son coût d’achat,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est-il  identique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à celui des véhicules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classiques ? </a:t>
            </a:r>
          </a:p>
        </p:txBody>
      </p:sp>
      <p:pic>
        <p:nvPicPr>
          <p:cNvPr id="9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10" name="Picture 4" descr="C:\Users\Dudu\Desktop\billets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1340768"/>
            <a:ext cx="1599629" cy="1093763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4355976" y="476672"/>
            <a:ext cx="7200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20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fr-FR" sz="120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 descr="coch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1915148"/>
            <a:ext cx="3024336" cy="298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8" descr="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000" y="404813"/>
            <a:ext cx="2057880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WordArt 7"/>
          <p:cNvSpPr>
            <a:spLocks noChangeArrowheads="1" noChangeShapeType="1" noTextEdit="1"/>
          </p:cNvSpPr>
          <p:nvPr/>
        </p:nvSpPr>
        <p:spPr bwMode="auto">
          <a:xfrm>
            <a:off x="755576" y="692696"/>
            <a:ext cx="1728192" cy="15121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660033"/>
                </a:solidFill>
                <a:latin typeface="Kozuka Gothic Pro M"/>
                <a:ea typeface="Kozuka Gothic Pro M"/>
              </a:rPr>
              <a:t>N°3</a:t>
            </a:r>
            <a:endParaRPr lang="fr-FR" sz="3600" b="1" kern="10" dirty="0">
              <a:ln w="9525">
                <a:noFill/>
                <a:round/>
                <a:headEnd/>
                <a:tailEnd/>
              </a:ln>
              <a:solidFill>
                <a:srgbClr val="660033"/>
              </a:solidFill>
              <a:latin typeface="Kozuka Gothic Pro M"/>
              <a:ea typeface="Kozuka Gothic Pro M"/>
            </a:endParaRP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660033"/>
                </a:solidFill>
                <a:latin typeface="Kozuka Gothic Pro M"/>
                <a:ea typeface="Kozuka Gothic Pro M"/>
              </a:rPr>
              <a:t>Sa consommation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660033"/>
                </a:solidFill>
                <a:latin typeface="Kozuka Gothic Pro M"/>
                <a:ea typeface="Kozuka Gothic Pro M"/>
              </a:rPr>
              <a:t>et son entretien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660033"/>
                </a:solidFill>
                <a:latin typeface="Kozuka Gothic Pro M"/>
                <a:ea typeface="Kozuka Gothic Pro M"/>
              </a:rPr>
              <a:t>sont-ils</a:t>
            </a:r>
            <a:b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660033"/>
                </a:solidFill>
                <a:latin typeface="Kozuka Gothic Pro M"/>
                <a:ea typeface="Kozuka Gothic Pro M"/>
              </a:rPr>
            </a:br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660033"/>
                </a:solidFill>
                <a:latin typeface="Kozuka Gothic Pro M"/>
                <a:ea typeface="Kozuka Gothic Pro M"/>
              </a:rPr>
              <a:t>avantageux ? </a:t>
            </a:r>
          </a:p>
        </p:txBody>
      </p:sp>
      <p:pic>
        <p:nvPicPr>
          <p:cNvPr id="5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ZoneTexte 4"/>
          <p:cNvSpPr txBox="1">
            <a:spLocks noChangeArrowheads="1"/>
          </p:cNvSpPr>
          <p:nvPr/>
        </p:nvSpPr>
        <p:spPr bwMode="auto">
          <a:xfrm>
            <a:off x="5508625" y="404813"/>
            <a:ext cx="3167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fr-FR" sz="2400" b="1">
                <a:solidFill>
                  <a:srgbClr val="00206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fr-FR" sz="3200" b="1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115616" y="3413031"/>
            <a:ext cx="7416824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En rechargeant à la maison, la consommation</a:t>
            </a:r>
          </a:p>
          <a:p>
            <a:pPr algn="just"/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d’énergie est d’environ 2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€ pour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100 km.</a:t>
            </a:r>
          </a:p>
          <a:p>
            <a:pPr algn="just"/>
            <a:endParaRPr lang="fr-FR" sz="1000" b="1" dirty="0" smtClean="0">
              <a:solidFill>
                <a:srgbClr val="000066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Il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n’y a aucune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consommation dans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les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bouchons</a:t>
            </a:r>
          </a:p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ou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au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Stop. Sauf si le chauffage fonctionne.</a:t>
            </a:r>
            <a:endParaRPr lang="fr-FR" sz="800" b="1" dirty="0" smtClean="0">
              <a:solidFill>
                <a:srgbClr val="000066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r>
              <a:rPr lang="fr-FR" sz="8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fr-FR" sz="2400" b="1" dirty="0" smtClean="0">
              <a:solidFill>
                <a:srgbClr val="000066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Les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économies d’essence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réalisées pour 20 000 km/an sont supérieures à 1 000 €/an.</a:t>
            </a:r>
            <a:endParaRPr lang="fr-FR" sz="1000" b="1" dirty="0" smtClean="0">
              <a:solidFill>
                <a:srgbClr val="000066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1508" name="Picture 8" descr="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404664"/>
            <a:ext cx="2880296" cy="252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WordArt 7"/>
          <p:cNvSpPr>
            <a:spLocks noChangeArrowheads="1" noChangeShapeType="1" noTextEdit="1"/>
          </p:cNvSpPr>
          <p:nvPr/>
        </p:nvSpPr>
        <p:spPr bwMode="auto">
          <a:xfrm>
            <a:off x="3851920" y="836712"/>
            <a:ext cx="2303760" cy="172772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660033"/>
                </a:solidFill>
                <a:latin typeface="Kozuka Gothic Pro M"/>
                <a:ea typeface="Kozuka Gothic Pro M"/>
              </a:rPr>
              <a:t>Oui,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660033"/>
                </a:solidFill>
                <a:latin typeface="Kozuka Gothic Pro M"/>
                <a:ea typeface="Kozuka Gothic Pro M"/>
              </a:rPr>
              <a:t>la consommation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660033"/>
                </a:solidFill>
                <a:latin typeface="Kozuka Gothic Pro M"/>
                <a:ea typeface="Kozuka Gothic Pro M"/>
              </a:rPr>
              <a:t>et l’entretien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660033"/>
                </a:solidFill>
                <a:latin typeface="Kozuka Gothic Pro M"/>
                <a:ea typeface="Kozuka Gothic Pro M"/>
              </a:rPr>
              <a:t>sont bien plus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660033"/>
                </a:solidFill>
                <a:latin typeface="Kozuka Gothic Pro M"/>
                <a:ea typeface="Kozuka Gothic Pro M"/>
              </a:rPr>
              <a:t>avantageux </a:t>
            </a:r>
          </a:p>
        </p:txBody>
      </p:sp>
      <p:pic>
        <p:nvPicPr>
          <p:cNvPr id="8" name="Picture 7" descr="11wf4-2euro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3140968"/>
            <a:ext cx="129614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000" y="404813"/>
            <a:ext cx="2057880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WordArt 7"/>
          <p:cNvSpPr>
            <a:spLocks noChangeArrowheads="1" noChangeShapeType="1" noTextEdit="1"/>
          </p:cNvSpPr>
          <p:nvPr/>
        </p:nvSpPr>
        <p:spPr bwMode="auto">
          <a:xfrm>
            <a:off x="755576" y="692696"/>
            <a:ext cx="1728192" cy="15121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660033"/>
                </a:solidFill>
                <a:latin typeface="Kozuka Gothic Pro M"/>
                <a:ea typeface="Kozuka Gothic Pro M"/>
              </a:rPr>
              <a:t>N°3</a:t>
            </a:r>
            <a:endParaRPr lang="fr-FR" sz="3600" b="1" kern="10" dirty="0">
              <a:ln w="9525">
                <a:noFill/>
                <a:round/>
                <a:headEnd/>
                <a:tailEnd/>
              </a:ln>
              <a:solidFill>
                <a:srgbClr val="660033"/>
              </a:solidFill>
              <a:latin typeface="Kozuka Gothic Pro M"/>
              <a:ea typeface="Kozuka Gothic Pro M"/>
            </a:endParaRP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660033"/>
                </a:solidFill>
                <a:latin typeface="Kozuka Gothic Pro M"/>
                <a:ea typeface="Kozuka Gothic Pro M"/>
              </a:rPr>
              <a:t>Sa consommation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660033"/>
                </a:solidFill>
                <a:latin typeface="Kozuka Gothic Pro M"/>
                <a:ea typeface="Kozuka Gothic Pro M"/>
              </a:rPr>
              <a:t>et son entretien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660033"/>
                </a:solidFill>
                <a:latin typeface="Kozuka Gothic Pro M"/>
                <a:ea typeface="Kozuka Gothic Pro M"/>
              </a:rPr>
              <a:t>sont-ils</a:t>
            </a:r>
            <a:b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660033"/>
                </a:solidFill>
                <a:latin typeface="Kozuka Gothic Pro M"/>
                <a:ea typeface="Kozuka Gothic Pro M"/>
              </a:rPr>
            </a:br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660033"/>
                </a:solidFill>
                <a:latin typeface="Kozuka Gothic Pro M"/>
                <a:ea typeface="Kozuka Gothic Pro M"/>
              </a:rPr>
              <a:t>avantageux ? </a:t>
            </a:r>
          </a:p>
        </p:txBody>
      </p:sp>
      <p:pic>
        <p:nvPicPr>
          <p:cNvPr id="11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7544" y="3501008"/>
            <a:ext cx="835292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Seulement</a:t>
            </a:r>
            <a:r>
              <a:rPr lang="fr-FR" sz="28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fr-FR" sz="27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une</a:t>
            </a:r>
            <a:r>
              <a:rPr lang="fr-FR" sz="26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dizaine</a:t>
            </a:r>
            <a:r>
              <a:rPr lang="fr-FR" sz="26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de pièces sont mobiles dans un moteur électrique, au lieu de plusieurs centaines dans un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moteur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thermique. Il peut effectuer 1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million de km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lang="fr-FR" sz="800" b="1" dirty="0">
              <a:solidFill>
                <a:srgbClr val="000066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r>
              <a:rPr lang="fr-FR" sz="8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fr-FR" sz="10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fr-FR" sz="1000" b="1" dirty="0">
              <a:solidFill>
                <a:srgbClr val="000066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Pas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de vidange,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pas de courroie, pas de bougies, pas de joint de culasse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, pas de filtre,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pas de réglage pollution etc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lang="fr-FR" sz="800" b="1" dirty="0">
              <a:solidFill>
                <a:srgbClr val="000066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r>
              <a:rPr lang="fr-FR" sz="10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La facture « entretien » est réduite d’au moins 30 à 40%.</a:t>
            </a:r>
            <a:endParaRPr lang="fr-FR" sz="2400" dirty="0">
              <a:solidFill>
                <a:srgbClr val="000066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" name="Picture 8" descr="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000" y="404813"/>
            <a:ext cx="2057880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755576" y="692696"/>
            <a:ext cx="1728192" cy="15121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660033"/>
                </a:solidFill>
                <a:latin typeface="Kozuka Gothic Pro M"/>
                <a:ea typeface="Kozuka Gothic Pro M"/>
              </a:rPr>
              <a:t>N°3</a:t>
            </a:r>
            <a:endParaRPr lang="fr-FR" sz="3600" b="1" kern="10" dirty="0">
              <a:ln w="9525">
                <a:noFill/>
                <a:round/>
                <a:headEnd/>
                <a:tailEnd/>
              </a:ln>
              <a:solidFill>
                <a:srgbClr val="660033"/>
              </a:solidFill>
              <a:latin typeface="Kozuka Gothic Pro M"/>
              <a:ea typeface="Kozuka Gothic Pro M"/>
            </a:endParaRP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660033"/>
                </a:solidFill>
                <a:latin typeface="Kozuka Gothic Pro M"/>
                <a:ea typeface="Kozuka Gothic Pro M"/>
              </a:rPr>
              <a:t>Sa consommation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660033"/>
                </a:solidFill>
                <a:latin typeface="Kozuka Gothic Pro M"/>
                <a:ea typeface="Kozuka Gothic Pro M"/>
              </a:rPr>
              <a:t>et son entretien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660033"/>
                </a:solidFill>
                <a:latin typeface="Kozuka Gothic Pro M"/>
                <a:ea typeface="Kozuka Gothic Pro M"/>
              </a:rPr>
              <a:t>sont-ils</a:t>
            </a:r>
            <a:b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660033"/>
                </a:solidFill>
                <a:latin typeface="Kozuka Gothic Pro M"/>
                <a:ea typeface="Kozuka Gothic Pro M"/>
              </a:rPr>
            </a:br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660033"/>
                </a:solidFill>
                <a:latin typeface="Kozuka Gothic Pro M"/>
                <a:ea typeface="Kozuka Gothic Pro M"/>
              </a:rPr>
              <a:t>avantageux ? </a:t>
            </a:r>
          </a:p>
        </p:txBody>
      </p:sp>
      <p:pic>
        <p:nvPicPr>
          <p:cNvPr id="7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1027" name="Picture 3" descr="C:\Users\Dudu\Desktop\moteur_eclat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4552" y="213907"/>
            <a:ext cx="4073888" cy="3359109"/>
          </a:xfrm>
          <a:prstGeom prst="rect">
            <a:avLst/>
          </a:prstGeom>
          <a:noFill/>
        </p:spPr>
      </p:pic>
      <p:pic>
        <p:nvPicPr>
          <p:cNvPr id="3" name="Picture 4" descr="C:\Users\Dudu\Desktop\tor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2283519"/>
            <a:ext cx="1728192" cy="857449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467544" y="6021288"/>
            <a:ext cx="7776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Au final à l’usage, un VE ne revient  pas plus cher qu’un VT.</a:t>
            </a:r>
            <a:endParaRPr lang="fr-FR" sz="2400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 descr="Sans tit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1" y="2057229"/>
            <a:ext cx="5904655" cy="3417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000" y="476672"/>
            <a:ext cx="2019929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755576" y="692696"/>
            <a:ext cx="1440160" cy="14401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CC99"/>
                </a:solidFill>
                <a:latin typeface="Kozuka Gothic Pro M"/>
                <a:ea typeface="Kozuka Gothic Pro M"/>
              </a:rPr>
              <a:t>N°4</a:t>
            </a:r>
            <a:endParaRPr lang="fr-FR" sz="3600" b="1" kern="10" dirty="0">
              <a:ln w="9525">
                <a:noFill/>
                <a:round/>
                <a:headEnd/>
                <a:tailEnd/>
              </a:ln>
              <a:solidFill>
                <a:srgbClr val="FFCC99"/>
              </a:solidFill>
              <a:latin typeface="Kozuka Gothic Pro M"/>
              <a:ea typeface="Kozuka Gothic Pro M"/>
            </a:endParaRP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CC99"/>
                </a:solidFill>
                <a:latin typeface="Kozuka Gothic Pro M"/>
                <a:ea typeface="Kozuka Gothic Pro M"/>
              </a:rPr>
              <a:t>La recharge </a:t>
            </a:r>
            <a:b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CC99"/>
                </a:solidFill>
                <a:latin typeface="Kozuka Gothic Pro M"/>
                <a:ea typeface="Kozuka Gothic Pro M"/>
              </a:rPr>
            </a:br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CC99"/>
                </a:solidFill>
                <a:latin typeface="Kozuka Gothic Pro M"/>
                <a:ea typeface="Kozuka Gothic Pro M"/>
              </a:rPr>
              <a:t>de la batterie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CC99"/>
                </a:solidFill>
                <a:latin typeface="Kozuka Gothic Pro M"/>
                <a:ea typeface="Kozuka Gothic Pro M"/>
              </a:rPr>
              <a:t>est-elle </a:t>
            </a:r>
          </a:p>
          <a:p>
            <a:pPr algn="ctr"/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CC99"/>
                </a:solidFill>
                <a:latin typeface="Kozuka Gothic Pro M"/>
                <a:ea typeface="Kozuka Gothic Pro M"/>
              </a:rPr>
              <a:t>compliquée?</a:t>
            </a:r>
            <a:endParaRPr lang="fr-FR" sz="3600" b="1" kern="10" dirty="0">
              <a:ln w="9525">
                <a:noFill/>
                <a:round/>
                <a:headEnd/>
                <a:tailEnd/>
              </a:ln>
              <a:solidFill>
                <a:srgbClr val="FFCC99"/>
              </a:solidFill>
              <a:latin typeface="Kozuka Gothic Pro M"/>
              <a:ea typeface="Kozuka Gothic Pro 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ZoneTexte 4"/>
          <p:cNvSpPr txBox="1">
            <a:spLocks noChangeArrowheads="1"/>
          </p:cNvSpPr>
          <p:nvPr/>
        </p:nvSpPr>
        <p:spPr bwMode="auto">
          <a:xfrm>
            <a:off x="5508625" y="404813"/>
            <a:ext cx="3167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fr-FR" sz="2400" b="1">
                <a:solidFill>
                  <a:srgbClr val="00206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fr-FR" sz="3200" b="1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3556" name="Picture 6" descr="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938" y="476250"/>
            <a:ext cx="2447925" cy="244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WordArt 7"/>
          <p:cNvSpPr>
            <a:spLocks noChangeArrowheads="1" noChangeShapeType="1" noTextEdit="1"/>
          </p:cNvSpPr>
          <p:nvPr/>
        </p:nvSpPr>
        <p:spPr bwMode="auto">
          <a:xfrm>
            <a:off x="3707904" y="908720"/>
            <a:ext cx="2160240" cy="15122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CC99"/>
                </a:solidFill>
                <a:latin typeface="Kozuka Gothic Pro M"/>
                <a:ea typeface="Kozuka Gothic Pro M"/>
              </a:rPr>
              <a:t>Non,</a:t>
            </a:r>
            <a:endParaRPr lang="fr-FR" sz="3600" b="1" kern="10" dirty="0">
              <a:ln w="9525">
                <a:noFill/>
                <a:round/>
                <a:headEnd/>
                <a:tailEnd/>
              </a:ln>
              <a:solidFill>
                <a:srgbClr val="FFCC99"/>
              </a:solidFill>
              <a:latin typeface="Kozuka Gothic Pro M"/>
              <a:ea typeface="Kozuka Gothic Pro M"/>
            </a:endParaRP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CC99"/>
                </a:solidFill>
                <a:latin typeface="Kozuka Gothic Pro M"/>
                <a:ea typeface="Kozuka Gothic Pro M"/>
              </a:rPr>
              <a:t>La recharge est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CC99"/>
                </a:solidFill>
                <a:latin typeface="Kozuka Gothic Pro M"/>
                <a:ea typeface="Kozuka Gothic Pro M"/>
              </a:rPr>
              <a:t>ultrasimple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573016"/>
            <a:ext cx="437524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wallbox-recharge-renault-zoe-500x29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429000"/>
            <a:ext cx="4105474" cy="2430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000" y="476672"/>
            <a:ext cx="2019929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WordArt 7"/>
          <p:cNvSpPr>
            <a:spLocks noChangeArrowheads="1" noChangeShapeType="1" noTextEdit="1"/>
          </p:cNvSpPr>
          <p:nvPr/>
        </p:nvSpPr>
        <p:spPr bwMode="auto">
          <a:xfrm>
            <a:off x="755576" y="692696"/>
            <a:ext cx="1440160" cy="14401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CC99"/>
                </a:solidFill>
                <a:latin typeface="Kozuka Gothic Pro M"/>
                <a:ea typeface="Kozuka Gothic Pro M"/>
              </a:rPr>
              <a:t>N°4</a:t>
            </a:r>
            <a:endParaRPr lang="fr-FR" sz="3600" b="1" kern="10" dirty="0">
              <a:ln w="9525">
                <a:noFill/>
                <a:round/>
                <a:headEnd/>
                <a:tailEnd/>
              </a:ln>
              <a:solidFill>
                <a:srgbClr val="FFCC99"/>
              </a:solidFill>
              <a:latin typeface="Kozuka Gothic Pro M"/>
              <a:ea typeface="Kozuka Gothic Pro M"/>
            </a:endParaRP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CC99"/>
                </a:solidFill>
                <a:latin typeface="Kozuka Gothic Pro M"/>
                <a:ea typeface="Kozuka Gothic Pro M"/>
              </a:rPr>
              <a:t>La recharge </a:t>
            </a:r>
            <a:b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CC99"/>
                </a:solidFill>
                <a:latin typeface="Kozuka Gothic Pro M"/>
                <a:ea typeface="Kozuka Gothic Pro M"/>
              </a:rPr>
            </a:br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CC99"/>
                </a:solidFill>
                <a:latin typeface="Kozuka Gothic Pro M"/>
                <a:ea typeface="Kozuka Gothic Pro M"/>
              </a:rPr>
              <a:t>de la batterie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CC99"/>
                </a:solidFill>
                <a:latin typeface="Kozuka Gothic Pro M"/>
                <a:ea typeface="Kozuka Gothic Pro M"/>
              </a:rPr>
              <a:t>est-elle </a:t>
            </a:r>
          </a:p>
          <a:p>
            <a:pPr algn="ctr"/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CC99"/>
                </a:solidFill>
                <a:latin typeface="Kozuka Gothic Pro M"/>
                <a:ea typeface="Kozuka Gothic Pro M"/>
              </a:rPr>
              <a:t>compliquée?</a:t>
            </a:r>
            <a:endParaRPr lang="fr-FR" sz="3600" b="1" kern="10" dirty="0">
              <a:ln w="9525">
                <a:noFill/>
                <a:round/>
                <a:headEnd/>
                <a:tailEnd/>
              </a:ln>
              <a:solidFill>
                <a:srgbClr val="FFCC99"/>
              </a:solidFill>
              <a:latin typeface="Kozuka Gothic Pro M"/>
              <a:ea typeface="Kozuka Gothic Pro M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499992" y="5733256"/>
            <a:ext cx="4453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Déjà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simple dans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les années 1900</a:t>
            </a:r>
          </a:p>
        </p:txBody>
      </p:sp>
      <p:pic>
        <p:nvPicPr>
          <p:cNvPr id="12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95536" y="3356992"/>
            <a:ext cx="8424863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Ce n’est pas plus compliqué que de recharger son Smartphone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.</a:t>
            </a:r>
            <a:endParaRPr lang="fr-FR" sz="800" b="1" dirty="0" smtClean="0">
              <a:solidFill>
                <a:srgbClr val="000066"/>
              </a:solidFill>
              <a:latin typeface="Calibri" pitchFamily="34" charset="0"/>
            </a:endParaRPr>
          </a:p>
          <a:p>
            <a:r>
              <a:rPr lang="fr-FR" sz="800" b="1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/>
            </a:r>
            <a:br>
              <a:rPr lang="fr-FR" sz="2400" b="1" dirty="0">
                <a:solidFill>
                  <a:srgbClr val="000066"/>
                </a:solidFill>
                <a:latin typeface="Calibri" pitchFamily="34" charset="0"/>
              </a:rPr>
            </a:b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 Il suffit d’une simple prise électrique chez soi, ou sur le lieu de travail. </a:t>
            </a:r>
            <a:endParaRPr lang="fr-FR" sz="800" b="1" dirty="0" smtClean="0">
              <a:solidFill>
                <a:srgbClr val="000066"/>
              </a:solidFill>
              <a:latin typeface="Calibri" pitchFamily="34" charset="0"/>
            </a:endParaRPr>
          </a:p>
          <a:p>
            <a:endParaRPr lang="fr-FR" sz="1000" b="1" dirty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Un crédit d’impôts de 30% est accordé pour</a:t>
            </a:r>
            <a:b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</a:b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l’installation d’une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borne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domestique à domicile.</a:t>
            </a:r>
          </a:p>
          <a:p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La recharge est alors 2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à 4 fois plus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rapide.</a:t>
            </a:r>
            <a:b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</a:br>
            <a:endParaRPr lang="fr-FR" sz="2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605510"/>
            <a:ext cx="4896544" cy="2190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000" y="476672"/>
            <a:ext cx="2019929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Dudu\Desktop\Sans titr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4509120"/>
            <a:ext cx="1800200" cy="2053353"/>
          </a:xfrm>
          <a:prstGeom prst="rect">
            <a:avLst/>
          </a:prstGeom>
          <a:noFill/>
        </p:spPr>
      </p:pic>
      <p:pic>
        <p:nvPicPr>
          <p:cNvPr id="9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sp>
        <p:nvSpPr>
          <p:cNvPr id="10" name="WordArt 7"/>
          <p:cNvSpPr>
            <a:spLocks noChangeArrowheads="1" noChangeShapeType="1" noTextEdit="1"/>
          </p:cNvSpPr>
          <p:nvPr/>
        </p:nvSpPr>
        <p:spPr bwMode="auto">
          <a:xfrm>
            <a:off x="755576" y="692696"/>
            <a:ext cx="1440160" cy="14401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CC99"/>
                </a:solidFill>
                <a:latin typeface="Kozuka Gothic Pro M"/>
                <a:ea typeface="Kozuka Gothic Pro M"/>
              </a:rPr>
              <a:t>N°4</a:t>
            </a:r>
            <a:endParaRPr lang="fr-FR" sz="3600" b="1" kern="10" dirty="0">
              <a:ln w="9525">
                <a:noFill/>
                <a:round/>
                <a:headEnd/>
                <a:tailEnd/>
              </a:ln>
              <a:solidFill>
                <a:srgbClr val="FFCC99"/>
              </a:solidFill>
              <a:latin typeface="Kozuka Gothic Pro M"/>
              <a:ea typeface="Kozuka Gothic Pro M"/>
            </a:endParaRP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CC99"/>
                </a:solidFill>
                <a:latin typeface="Kozuka Gothic Pro M"/>
                <a:ea typeface="Kozuka Gothic Pro M"/>
              </a:rPr>
              <a:t>La recharge </a:t>
            </a:r>
            <a:b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CC99"/>
                </a:solidFill>
                <a:latin typeface="Kozuka Gothic Pro M"/>
                <a:ea typeface="Kozuka Gothic Pro M"/>
              </a:rPr>
            </a:br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CC99"/>
                </a:solidFill>
                <a:latin typeface="Kozuka Gothic Pro M"/>
                <a:ea typeface="Kozuka Gothic Pro M"/>
              </a:rPr>
              <a:t>de la batterie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CC99"/>
                </a:solidFill>
                <a:latin typeface="Kozuka Gothic Pro M"/>
                <a:ea typeface="Kozuka Gothic Pro M"/>
              </a:rPr>
              <a:t>est-elle </a:t>
            </a:r>
          </a:p>
          <a:p>
            <a:pPr algn="ctr"/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CC99"/>
                </a:solidFill>
                <a:latin typeface="Kozuka Gothic Pro M"/>
                <a:ea typeface="Kozuka Gothic Pro M"/>
              </a:rPr>
              <a:t>compliquée?</a:t>
            </a:r>
            <a:endParaRPr lang="fr-FR" sz="3600" b="1" kern="10" dirty="0">
              <a:ln w="9525">
                <a:noFill/>
                <a:round/>
                <a:headEnd/>
                <a:tailEnd/>
              </a:ln>
              <a:solidFill>
                <a:srgbClr val="FFCC99"/>
              </a:solidFill>
              <a:latin typeface="Kozuka Gothic Pro M"/>
              <a:ea typeface="Kozuka Gothic Pro M"/>
            </a:endParaRPr>
          </a:p>
        </p:txBody>
      </p:sp>
      <p:pic>
        <p:nvPicPr>
          <p:cNvPr id="3074" name="Picture 2" descr="C:\Users\Dudu\Desktop\images google\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620688"/>
            <a:ext cx="2825827" cy="216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80898" name="Picture 2" descr="http://www.automobile-propre.com/wp-content/uploads/2018/01/financements-advenir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4077072"/>
            <a:ext cx="6096000" cy="25146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971600" y="1700808"/>
            <a:ext cx="74168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0066"/>
                </a:solidFill>
                <a:latin typeface="+mn-lt"/>
              </a:rPr>
              <a:t>le dispositif Advenir de l’État vise essentiellement les déploiements de bornes réalisés sur le secteur privé :</a:t>
            </a:r>
          </a:p>
          <a:p>
            <a:r>
              <a:rPr lang="fr-FR" sz="2400" b="1" dirty="0" smtClean="0">
                <a:solidFill>
                  <a:srgbClr val="000066"/>
                </a:solidFill>
                <a:latin typeface="+mn-lt"/>
              </a:rPr>
              <a:t>– parkings de magasins, parkings en ouvrage accessibles en ouvrage, habitat collectif </a:t>
            </a:r>
            <a:r>
              <a:rPr lang="fr-FR" sz="2400" b="1" dirty="0" err="1" smtClean="0">
                <a:solidFill>
                  <a:srgbClr val="000066"/>
                </a:solidFill>
                <a:latin typeface="+mn-lt"/>
              </a:rPr>
              <a:t>etc</a:t>
            </a:r>
            <a:r>
              <a:rPr lang="fr-FR" sz="2400" b="1" dirty="0" smtClean="0">
                <a:solidFill>
                  <a:srgbClr val="000066"/>
                </a:solidFill>
                <a:latin typeface="+mn-lt"/>
              </a:rPr>
              <a:t>… </a:t>
            </a:r>
          </a:p>
          <a:p>
            <a:r>
              <a:rPr lang="fr-FR" sz="2400" b="1" dirty="0" smtClean="0">
                <a:solidFill>
                  <a:srgbClr val="000066"/>
                </a:solidFill>
                <a:latin typeface="+mn-lt"/>
              </a:rPr>
              <a:t>– avec des </a:t>
            </a:r>
            <a:r>
              <a:rPr lang="fr-FR" sz="2400" b="1" dirty="0" smtClean="0">
                <a:solidFill>
                  <a:srgbClr val="FF3300"/>
                </a:solidFill>
                <a:latin typeface="+mn-lt"/>
              </a:rPr>
              <a:t>aides variant de 600€ à 1 860 € </a:t>
            </a:r>
            <a:r>
              <a:rPr lang="fr-FR" sz="2400" b="1" dirty="0" smtClean="0">
                <a:solidFill>
                  <a:srgbClr val="000066"/>
                </a:solidFill>
                <a:latin typeface="+mn-lt"/>
              </a:rPr>
              <a:t>selon le type d’installation.</a:t>
            </a:r>
            <a:endParaRPr lang="fr-FR" sz="2400" b="1" dirty="0">
              <a:solidFill>
                <a:srgbClr val="000066"/>
              </a:solidFill>
              <a:latin typeface="+mn-lt"/>
            </a:endParaRPr>
          </a:p>
        </p:txBody>
      </p:sp>
      <p:pic>
        <p:nvPicPr>
          <p:cNvPr id="80902" name="Picture 6" descr="http://www.automobile-propre.com/wp-content/uploads/2018/01/advenir-620x3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116632"/>
            <a:ext cx="2500584" cy="14358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1412875"/>
            <a:ext cx="5905500" cy="399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000" y="332656"/>
            <a:ext cx="2068110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WordArt 7"/>
          <p:cNvSpPr>
            <a:spLocks noChangeArrowheads="1" noChangeShapeType="1" noTextEdit="1"/>
          </p:cNvSpPr>
          <p:nvPr/>
        </p:nvSpPr>
        <p:spPr bwMode="auto">
          <a:xfrm>
            <a:off x="755576" y="692696"/>
            <a:ext cx="1512168" cy="13681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latin typeface="Kozuka Gothic Pro M"/>
                <a:ea typeface="Kozuka Gothic Pro M"/>
              </a:rPr>
              <a:t>N°5</a:t>
            </a:r>
            <a:endParaRPr lang="fr-FR" sz="3600" b="1" kern="10" dirty="0">
              <a:ln w="9525">
                <a:noFill/>
                <a:round/>
                <a:headEnd/>
                <a:tailEnd/>
              </a:ln>
              <a:solidFill>
                <a:srgbClr val="800000"/>
              </a:solidFill>
              <a:latin typeface="Kozuka Gothic Pro M"/>
              <a:ea typeface="Kozuka Gothic Pro M"/>
            </a:endParaRP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latin typeface="Kozuka Gothic Pro M"/>
                <a:ea typeface="Kozuka Gothic Pro M"/>
              </a:rPr>
              <a:t>Sa conduite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latin typeface="Kozuka Gothic Pro M"/>
                <a:ea typeface="Kozuka Gothic Pro M"/>
              </a:rPr>
              <a:t>est-elle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latin typeface="Kozuka Gothic Pro M"/>
                <a:ea typeface="Kozuka Gothic Pro M"/>
              </a:rPr>
              <a:t>agréable ?</a:t>
            </a:r>
          </a:p>
        </p:txBody>
      </p:sp>
      <p:pic>
        <p:nvPicPr>
          <p:cNvPr id="5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755576" y="3325635"/>
            <a:ext cx="8136904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L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a fluide et forte accélération, qui donne une impression de décoller, la réactivité immédiate, le freinage récupératif...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font que la conduite semble </a:t>
            </a:r>
            <a:r>
              <a:rPr lang="fr-FR" sz="2400" b="1" i="1" dirty="0">
                <a:solidFill>
                  <a:srgbClr val="FF3300"/>
                </a:solidFill>
                <a:latin typeface="Calibri" pitchFamily="34" charset="0"/>
              </a:rPr>
              <a:t>ludique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 par rapport aux véhicules classiques. </a:t>
            </a:r>
          </a:p>
          <a:p>
            <a:endParaRPr lang="fr-FR" sz="1000" b="1" dirty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Reprendre le volant d’un véhicule thermique peut être</a:t>
            </a:r>
          </a:p>
          <a:p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perçu comme une </a:t>
            </a:r>
            <a:r>
              <a:rPr lang="fr-FR" sz="2400" b="1" i="1" dirty="0">
                <a:solidFill>
                  <a:srgbClr val="000066"/>
                </a:solidFill>
                <a:latin typeface="Calibri" pitchFamily="34" charset="0"/>
              </a:rPr>
              <a:t>punition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. (bruits, vibrations,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odeurs,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freinage, embrayage... ) </a:t>
            </a:r>
            <a:endParaRPr lang="fr-FR" sz="2400" dirty="0">
              <a:solidFill>
                <a:srgbClr val="FF3300"/>
              </a:solidFill>
              <a:latin typeface="Calibri" pitchFamily="34" charset="0"/>
            </a:endParaRPr>
          </a:p>
        </p:txBody>
      </p:sp>
      <p:pic>
        <p:nvPicPr>
          <p:cNvPr id="25604" name="Picture 6" descr="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332656"/>
            <a:ext cx="302418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WordArt 7"/>
          <p:cNvSpPr>
            <a:spLocks noChangeArrowheads="1" noChangeShapeType="1" noTextEdit="1"/>
          </p:cNvSpPr>
          <p:nvPr/>
        </p:nvSpPr>
        <p:spPr bwMode="auto">
          <a:xfrm>
            <a:off x="4139952" y="620688"/>
            <a:ext cx="2665413" cy="223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latin typeface="Kozuka Gothic Pro M"/>
                <a:ea typeface="Kozuka Gothic Pro M"/>
              </a:rPr>
              <a:t>Oui,</a:t>
            </a:r>
          </a:p>
          <a:p>
            <a:pPr algn="ctr"/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latin typeface="Kozuka Gothic Pro M"/>
                <a:ea typeface="Kozuka Gothic Pro M"/>
              </a:rPr>
              <a:t>la </a:t>
            </a:r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latin typeface="Kozuka Gothic Pro M"/>
                <a:ea typeface="Kozuka Gothic Pro M"/>
              </a:rPr>
              <a:t>conduite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latin typeface="Kozuka Gothic Pro M"/>
                <a:ea typeface="Kozuka Gothic Pro M"/>
              </a:rPr>
              <a:t>est très agréable,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latin typeface="Kozuka Gothic Pro M"/>
                <a:ea typeface="Kozuka Gothic Pro M"/>
              </a:rPr>
              <a:t>et même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latin typeface="Kozuka Gothic Pro M"/>
                <a:ea typeface="Kozuka Gothic Pro M"/>
              </a:rPr>
              <a:t>« fun »</a:t>
            </a:r>
          </a:p>
        </p:txBody>
      </p:sp>
      <p:pic>
        <p:nvPicPr>
          <p:cNvPr id="8" name="Picture 6" descr="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000" y="332656"/>
            <a:ext cx="2068110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WordArt 7"/>
          <p:cNvSpPr>
            <a:spLocks noChangeArrowheads="1" noChangeShapeType="1" noTextEdit="1"/>
          </p:cNvSpPr>
          <p:nvPr/>
        </p:nvSpPr>
        <p:spPr bwMode="auto">
          <a:xfrm>
            <a:off x="755576" y="692696"/>
            <a:ext cx="1512168" cy="13681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latin typeface="Kozuka Gothic Pro M"/>
                <a:ea typeface="Kozuka Gothic Pro M"/>
              </a:rPr>
              <a:t>N°5</a:t>
            </a:r>
            <a:endParaRPr lang="fr-FR" sz="3600" b="1" kern="10" dirty="0">
              <a:ln w="9525">
                <a:noFill/>
                <a:round/>
                <a:headEnd/>
                <a:tailEnd/>
              </a:ln>
              <a:solidFill>
                <a:srgbClr val="800000"/>
              </a:solidFill>
              <a:latin typeface="Kozuka Gothic Pro M"/>
              <a:ea typeface="Kozuka Gothic Pro M"/>
            </a:endParaRP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latin typeface="Kozuka Gothic Pro M"/>
                <a:ea typeface="Kozuka Gothic Pro M"/>
              </a:rPr>
              <a:t>Sa conduite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latin typeface="Kozuka Gothic Pro M"/>
                <a:ea typeface="Kozuka Gothic Pro M"/>
              </a:rPr>
              <a:t>est-elle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latin typeface="Kozuka Gothic Pro M"/>
                <a:ea typeface="Kozuka Gothic Pro M"/>
              </a:rPr>
              <a:t>agréable ?</a:t>
            </a:r>
          </a:p>
        </p:txBody>
      </p:sp>
      <p:pic>
        <p:nvPicPr>
          <p:cNvPr id="7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udu\Desktop\questio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" y="4763"/>
            <a:ext cx="9134475" cy="6848475"/>
          </a:xfrm>
          <a:prstGeom prst="rect">
            <a:avLst/>
          </a:prstGeom>
          <a:noFill/>
        </p:spPr>
      </p:pic>
      <p:pic>
        <p:nvPicPr>
          <p:cNvPr id="4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5" name="Picture 6" descr="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620688"/>
            <a:ext cx="2664296" cy="2623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3563888" y="1340768"/>
            <a:ext cx="2232248" cy="13681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Bonnes raisons </a:t>
            </a:r>
          </a:p>
          <a:p>
            <a:pPr algn="ctr"/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Conclusion  </a:t>
            </a:r>
            <a:endParaRPr lang="fr-FR" sz="3600" b="1" kern="10" dirty="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latin typeface="Kozuka Gothic Pro M"/>
              <a:ea typeface="Kozuka Gothic Pro M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683568" y="3379058"/>
            <a:ext cx="813690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Le VE est adapté à 100% à nos déplacements du quotidien.</a:t>
            </a:r>
            <a:endParaRPr lang="fr-FR" sz="1200" b="1" dirty="0" smtClean="0">
              <a:solidFill>
                <a:srgbClr val="000066"/>
              </a:solidFill>
              <a:latin typeface="Calibri" pitchFamily="34" charset="0"/>
            </a:endParaRPr>
          </a:p>
          <a:p>
            <a:r>
              <a:rPr lang="fr-FR" sz="1200" b="1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endParaRPr lang="fr-FR" sz="2400" b="1" dirty="0" smtClean="0">
              <a:solidFill>
                <a:srgbClr val="000066"/>
              </a:solidFill>
              <a:latin typeface="Calibri" pitchFamily="34" charset="0"/>
            </a:endParaRPr>
          </a:p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Malgré un prix d’achat plus élevé, le bonus, les économies d’essence et d’entretien etc. font qu’au final un VE ne revient pas plus cher.</a:t>
            </a:r>
            <a:endParaRPr lang="fr-FR" sz="1200" b="1" dirty="0" smtClean="0">
              <a:solidFill>
                <a:srgbClr val="000066"/>
              </a:solidFill>
              <a:latin typeface="Calibri" pitchFamily="34" charset="0"/>
            </a:endParaRPr>
          </a:p>
          <a:p>
            <a:r>
              <a:rPr lang="fr-FR" sz="1200" b="1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</a:p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Sa recharge facile à domicile et sa conduite surprenante entrainent une addiction qui ne donne pas envie de reconduire un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VT.</a:t>
            </a:r>
            <a:endParaRPr lang="fr-FR" sz="2400" b="1" dirty="0" smtClean="0">
              <a:solidFill>
                <a:srgbClr val="00006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udu\Desktop\acoze\5 bonnes raisons-idees recus-sur-VE\bulles et autres dessins\03_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484783"/>
            <a:ext cx="3168352" cy="3097945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131840" y="2276872"/>
            <a:ext cx="27363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Questions</a:t>
            </a:r>
          </a:p>
          <a:p>
            <a:pPr algn="ctr"/>
            <a:r>
              <a:rPr lang="fr-FR" sz="4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pratiques</a:t>
            </a:r>
          </a:p>
        </p:txBody>
      </p:sp>
      <p:sp>
        <p:nvSpPr>
          <p:cNvPr id="4" name="ZoneTexte 3"/>
          <p:cNvSpPr txBox="1"/>
          <p:nvPr/>
        </p:nvSpPr>
        <p:spPr>
          <a:xfrm rot="20901603">
            <a:off x="3190038" y="4503072"/>
            <a:ext cx="86716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0" dirty="0">
                <a:latin typeface="HARD ROCK" pitchFamily="2" charset="0"/>
                <a:ea typeface="Macao-Initials" pitchFamily="2" charset="0"/>
              </a:rPr>
              <a:t>?</a:t>
            </a:r>
          </a:p>
        </p:txBody>
      </p:sp>
      <p:sp>
        <p:nvSpPr>
          <p:cNvPr id="5" name="ZoneTexte 4"/>
          <p:cNvSpPr txBox="1"/>
          <p:nvPr/>
        </p:nvSpPr>
        <p:spPr>
          <a:xfrm rot="856049">
            <a:off x="6552246" y="3223617"/>
            <a:ext cx="867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HARD ROCK" pitchFamily="2" charset="0"/>
                <a:ea typeface="Macao-Initials" pitchFamily="2" charset="0"/>
              </a:rPr>
              <a:t>?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979712" y="620688"/>
            <a:ext cx="867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dirty="0">
                <a:latin typeface="HARD ROCK" pitchFamily="2" charset="0"/>
                <a:ea typeface="Macao-Initials" pitchFamily="2" charset="0"/>
              </a:rPr>
              <a:t>?</a:t>
            </a:r>
          </a:p>
        </p:txBody>
      </p:sp>
      <p:pic>
        <p:nvPicPr>
          <p:cNvPr id="7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udu\Desktop\acoze\5 bonnes raisons-idees recus-sur-VE\bulles et autres dessins\03_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412776"/>
            <a:ext cx="3366889" cy="3355398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2843808" y="1916832"/>
            <a:ext cx="28803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Les voitures</a:t>
            </a:r>
          </a:p>
          <a:p>
            <a:pPr algn="ctr"/>
            <a:r>
              <a:rPr lang="fr-FR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électriques</a:t>
            </a:r>
          </a:p>
          <a:p>
            <a:pPr algn="ctr"/>
            <a:r>
              <a:rPr lang="fr-FR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ont-elles peur</a:t>
            </a:r>
          </a:p>
          <a:p>
            <a:pPr algn="ctr"/>
            <a:r>
              <a:rPr lang="fr-FR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de l’eau ?</a:t>
            </a:r>
          </a:p>
        </p:txBody>
      </p:sp>
      <p:pic>
        <p:nvPicPr>
          <p:cNvPr id="2050" name="Picture 2" descr="C:\Users\Dudu\Desktop\Sans titr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26461">
            <a:off x="5899347" y="2043604"/>
            <a:ext cx="2067369" cy="1934846"/>
          </a:xfrm>
          <a:prstGeom prst="rect">
            <a:avLst/>
          </a:prstGeom>
          <a:noFill/>
        </p:spPr>
      </p:pic>
      <p:pic>
        <p:nvPicPr>
          <p:cNvPr id="5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1028" name="Picture 4" descr="C:\Users\Dudu\Desktop\3120346541_1_3_wrtjdtTk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332656"/>
            <a:ext cx="2971800" cy="2752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udu\Desktop\3d4eccfefaf9192c65ac2d231839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492896"/>
            <a:ext cx="3024336" cy="2017956"/>
          </a:xfrm>
          <a:prstGeom prst="rect">
            <a:avLst/>
          </a:prstGeom>
          <a:noFill/>
        </p:spPr>
      </p:pic>
      <p:pic>
        <p:nvPicPr>
          <p:cNvPr id="2052" name="Picture 4" descr="C:\Users\Dudu\Desktop\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653136"/>
            <a:ext cx="3024336" cy="2013743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3923928" y="404664"/>
            <a:ext cx="439248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Non, pas plus que les autres voitures.</a:t>
            </a:r>
            <a:endParaRPr lang="fr-FR" sz="10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fr-FR" sz="10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</a:b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On peut recharger sous la pluie sans souci.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887416" y="2852936"/>
            <a:ext cx="5256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On peut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rouler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dans 60 cm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d’eau (batterie immergée)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sans inconvénient.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923928" y="4869160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Faut pas exagérer non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plus !</a:t>
            </a:r>
            <a:endParaRPr lang="fr-FR" sz="10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923928" y="5373216"/>
            <a:ext cx="4464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Mais même dans ce cas extrême, on ne risque pas d’électrocution.</a:t>
            </a:r>
          </a:p>
        </p:txBody>
      </p:sp>
      <p:pic>
        <p:nvPicPr>
          <p:cNvPr id="10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88640"/>
            <a:ext cx="3024336" cy="2198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5" name="Picture 7" descr="C:\Users\Dudu\Desktop\220px-Smiley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4869160"/>
            <a:ext cx="399678" cy="3996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3645024"/>
            <a:ext cx="3384376" cy="2519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Dudu\Desktop\acoze\5 bonnes raisons-idees recus-sur-VE\bulles et autres dessins\03_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340768"/>
            <a:ext cx="2790825" cy="27813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059832" y="1916832"/>
            <a:ext cx="2880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Les voitures</a:t>
            </a:r>
          </a:p>
          <a:p>
            <a:pPr algn="ctr"/>
            <a:r>
              <a:rPr lang="fr-FR" sz="3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électriques</a:t>
            </a:r>
          </a:p>
          <a:p>
            <a:pPr algn="ctr"/>
            <a:r>
              <a:rPr lang="fr-FR" sz="3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et l’hiver ?</a:t>
            </a:r>
            <a:endParaRPr lang="fr-FR" sz="3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996952"/>
            <a:ext cx="3456384" cy="1753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04664"/>
            <a:ext cx="224903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>
          <a:xfrm>
            <a:off x="3851920" y="764704"/>
            <a:ext cx="5112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Même par grand froid, le démarrage</a:t>
            </a:r>
          </a:p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est immédiat.</a:t>
            </a:r>
          </a:p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Le chauffage de l’habitacle peut être programmé pour s’installer au chaud.</a:t>
            </a:r>
            <a:endParaRPr lang="fr-FR" sz="2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923928" y="2996952"/>
            <a:ext cx="5220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Sur neige, la conduite reste identique qu’en VT. </a:t>
            </a:r>
          </a:p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Le freinage régénératif permet d’éviter d’appuyer sur la pédale de frein. </a:t>
            </a:r>
            <a:endParaRPr lang="fr-FR" sz="2400" b="1" dirty="0">
              <a:solidFill>
                <a:srgbClr val="FF33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959424" y="4869160"/>
            <a:ext cx="51845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Mais on perd 25% d’autonomie. </a:t>
            </a:r>
          </a:p>
          <a:p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A cause du chauffage, des pneus neige et  du « rétrécissement » de la batterie</a:t>
            </a:r>
          </a:p>
          <a:p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0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(Système de protection).</a:t>
            </a:r>
            <a:endParaRPr lang="fr-FR" sz="2000" dirty="0"/>
          </a:p>
        </p:txBody>
      </p:sp>
      <p:pic>
        <p:nvPicPr>
          <p:cNvPr id="1026" name="Picture 2" descr="C:\Users\Dudu\Desktop\5253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4725144"/>
            <a:ext cx="727200" cy="727200"/>
          </a:xfrm>
          <a:prstGeom prst="rect">
            <a:avLst/>
          </a:prstGeom>
          <a:noFill/>
        </p:spPr>
      </p:pic>
      <p:pic>
        <p:nvPicPr>
          <p:cNvPr id="1027" name="Picture 3" descr="C:\Users\Dudu\Desktop\bat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4869160"/>
            <a:ext cx="2425268" cy="17720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4509120"/>
            <a:ext cx="3672408" cy="1813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Dudu\Desktop\acoze\5 bonnes raisons-idees recus-sur-VE\bulles et autres dessins\05_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052963"/>
            <a:ext cx="3756037" cy="3744189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915816" y="1484784"/>
            <a:ext cx="2893741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400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Comment</a:t>
            </a:r>
          </a:p>
          <a:p>
            <a:pPr algn="ctr"/>
            <a:r>
              <a:rPr lang="fr-FR" sz="4400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Recharger</a:t>
            </a:r>
          </a:p>
          <a:p>
            <a:pPr algn="ctr"/>
            <a:r>
              <a:rPr lang="fr-FR" sz="4400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ma voiture</a:t>
            </a:r>
          </a:p>
          <a:p>
            <a:pPr algn="ctr"/>
            <a:r>
              <a:rPr lang="fr-FR" sz="4400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électrique ?</a:t>
            </a:r>
          </a:p>
        </p:txBody>
      </p:sp>
      <p:pic>
        <p:nvPicPr>
          <p:cNvPr id="5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91680" y="404664"/>
            <a:ext cx="62347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LES CÂBLES DE RECHARGE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131840" y="1556792"/>
            <a:ext cx="4836196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Avec la voiture sont fournis :</a:t>
            </a:r>
            <a:b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</a:br>
            <a:endParaRPr lang="fr-FR" sz="2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- Un câble de recharge </a:t>
            </a:r>
            <a:r>
              <a:rPr lang="fr-FR" sz="2600" b="1" dirty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CRO</a:t>
            </a:r>
            <a:r>
              <a:rPr lang="fr-FR" sz="2400" b="1" dirty="0">
                <a:ln>
                  <a:solidFill>
                    <a:schemeClr val="bg1"/>
                  </a:solidFill>
                </a:ln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:</a:t>
            </a:r>
            <a:b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</a:b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« Câble de Recharge Occasionnelle »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779912" y="4365104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Et un câble de recharge</a:t>
            </a:r>
          </a:p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   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  «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 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T2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 » </a:t>
            </a:r>
          </a:p>
        </p:txBody>
      </p:sp>
      <p:pic>
        <p:nvPicPr>
          <p:cNvPr id="19459" name="Picture 3" descr="C:\Users\Dudu\Desktop\t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5229200"/>
            <a:ext cx="1584176" cy="1222716"/>
          </a:xfrm>
          <a:prstGeom prst="rect">
            <a:avLst/>
          </a:prstGeom>
          <a:noFill/>
        </p:spPr>
      </p:pic>
      <p:pic>
        <p:nvPicPr>
          <p:cNvPr id="1027" name="Picture 3" descr="C:\Users\Dudu\Desktop\shuk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5580112" y="2996952"/>
            <a:ext cx="2717254" cy="1201862"/>
          </a:xfrm>
          <a:prstGeom prst="rect">
            <a:avLst/>
          </a:prstGeom>
          <a:noFill/>
        </p:spPr>
      </p:pic>
      <p:pic>
        <p:nvPicPr>
          <p:cNvPr id="26625" name="Picture 1" descr="C:\Users\Dudu\Desktop\Sans titre2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077072"/>
            <a:ext cx="3256014" cy="2160240"/>
          </a:xfrm>
          <a:prstGeom prst="rect">
            <a:avLst/>
          </a:prstGeom>
          <a:noFill/>
        </p:spPr>
      </p:pic>
      <p:pic>
        <p:nvPicPr>
          <p:cNvPr id="26628" name="Picture 4" descr="C:\Users\Dudu\Desktop\kj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268760"/>
            <a:ext cx="2808312" cy="2739983"/>
          </a:xfrm>
          <a:prstGeom prst="rect">
            <a:avLst/>
          </a:prstGeom>
          <a:noFill/>
        </p:spPr>
      </p:pic>
      <p:pic>
        <p:nvPicPr>
          <p:cNvPr id="4098" name="Picture 2" descr="C:\Users\Dudu\Desktop\t1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5157192"/>
            <a:ext cx="2088232" cy="1411095"/>
          </a:xfrm>
          <a:prstGeom prst="rect">
            <a:avLst/>
          </a:prstGeom>
          <a:noFill/>
        </p:spPr>
      </p:pic>
      <p:pic>
        <p:nvPicPr>
          <p:cNvPr id="10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sp>
        <p:nvSpPr>
          <p:cNvPr id="11" name="ZoneTexte 10"/>
          <p:cNvSpPr txBox="1"/>
          <p:nvPr/>
        </p:nvSpPr>
        <p:spPr>
          <a:xfrm>
            <a:off x="4355976" y="6237312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Standard</a:t>
            </a:r>
          </a:p>
          <a:p>
            <a:pPr algn="ctr"/>
            <a:r>
              <a:rPr lang="fr-FR" sz="12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Européen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876256" y="6237312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Standard</a:t>
            </a:r>
          </a:p>
          <a:p>
            <a:pPr algn="ctr"/>
            <a:r>
              <a:rPr lang="fr-FR" sz="12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Asiatique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508104" y="4725144"/>
            <a:ext cx="19319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ou      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« 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T1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 »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3" grpId="0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3140968"/>
            <a:ext cx="129614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1477826" y="260648"/>
            <a:ext cx="62442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LES PRISES,  A LA MAISON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67544" y="4581128"/>
            <a:ext cx="403244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               ou</a:t>
            </a:r>
            <a:b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</a:br>
            <a:r>
              <a:rPr lang="fr-FR" sz="10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fr-FR" sz="2400" b="1" dirty="0" smtClean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Sur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une </a:t>
            </a:r>
            <a:r>
              <a:rPr lang="fr-FR" sz="2400" b="1" dirty="0" err="1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Wallbox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,</a:t>
            </a:r>
            <a:b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</a:b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Recharge </a:t>
            </a:r>
            <a:r>
              <a:rPr lang="fr-FR" sz="2400" b="1" i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normale </a:t>
            </a:r>
            <a:r>
              <a:rPr lang="fr-FR" sz="2800" b="1" i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+</a:t>
            </a:r>
            <a:r>
              <a:rPr lang="fr-FR" sz="2400" b="1" i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000" b="1" i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(3,7 kW)</a:t>
            </a:r>
            <a:r>
              <a:rPr lang="fr-FR" sz="2000" b="1" i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</a:br>
            <a:endParaRPr lang="fr-FR" sz="2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95536" y="2060848"/>
            <a:ext cx="337816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Sur prise classique 220 V,</a:t>
            </a:r>
            <a:b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</a:b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Recharge </a:t>
            </a:r>
            <a:r>
              <a:rPr lang="fr-FR" sz="2600" b="1" i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lente</a:t>
            </a:r>
            <a:r>
              <a:rPr lang="fr-FR" sz="2400" b="1" i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000" b="1" i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(2,3 kW)</a:t>
            </a:r>
            <a:endParaRPr lang="fr-FR" sz="2000" b="1" i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95536" y="2996952"/>
            <a:ext cx="329590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	     ou</a:t>
            </a:r>
            <a:endParaRPr lang="fr-FR" sz="1000" b="1" dirty="0" smtClean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fr-FR" sz="10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fr-FR" sz="2400" b="1" dirty="0" smtClean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sur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une prise </a:t>
            </a:r>
            <a:r>
              <a:rPr lang="fr-FR" sz="2400" b="1" dirty="0" err="1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GreenUp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Recharge </a:t>
            </a:r>
            <a:r>
              <a:rPr lang="fr-FR" sz="2600" b="1" i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no</a:t>
            </a:r>
            <a:r>
              <a:rPr lang="fr-FR" sz="2400" b="1" i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rmale </a:t>
            </a:r>
            <a:r>
              <a:rPr lang="fr-FR" sz="2000" b="1" i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(3 kW)</a:t>
            </a:r>
            <a:endParaRPr lang="fr-FR" sz="2000" b="1" i="1" dirty="0">
              <a:solidFill>
                <a:srgbClr val="FF33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940152" y="2060848"/>
            <a:ext cx="2447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On utilise le câble</a:t>
            </a:r>
          </a:p>
          <a:p>
            <a:pPr algn="ctr"/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de recharge CRO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796136" y="5013176"/>
            <a:ext cx="2899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On utilise le câble T2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99592" y="1124744"/>
            <a:ext cx="7344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Dans plus de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90%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des cas, la recharge se fait à la maison</a:t>
            </a:r>
            <a:r>
              <a:rPr lang="fr-FR" sz="2400" b="1" dirty="0">
                <a:solidFill>
                  <a:schemeClr val="hlink"/>
                </a:solidFill>
                <a:latin typeface="Calibri" pitchFamily="34" charset="0"/>
              </a:rPr>
              <a:t>.</a:t>
            </a:r>
            <a:r>
              <a:rPr lang="fr-FR" sz="2400" dirty="0">
                <a:solidFill>
                  <a:schemeClr val="hlink"/>
                </a:solidFill>
                <a:latin typeface="Calibri" pitchFamily="34" charset="0"/>
              </a:rPr>
              <a:t> </a:t>
            </a:r>
            <a:endParaRPr lang="fr-FR" sz="2400" dirty="0"/>
          </a:p>
        </p:txBody>
      </p:sp>
      <p:pic>
        <p:nvPicPr>
          <p:cNvPr id="18433" name="Picture 1" descr="C:\Users\Dudu\Desktop\index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916832"/>
            <a:ext cx="164553" cy="2448272"/>
          </a:xfrm>
          <a:prstGeom prst="rect">
            <a:avLst/>
          </a:prstGeom>
          <a:noFill/>
        </p:spPr>
      </p:pic>
      <p:pic>
        <p:nvPicPr>
          <p:cNvPr id="16" name="Picture 2" descr="C:\Users\Dudu\Desktop\Sans titr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5733256"/>
            <a:ext cx="381000" cy="247650"/>
          </a:xfrm>
          <a:prstGeom prst="rect">
            <a:avLst/>
          </a:prstGeom>
          <a:noFill/>
        </p:spPr>
      </p:pic>
      <p:pic>
        <p:nvPicPr>
          <p:cNvPr id="25601" name="Picture 1" descr="C:\Users\Dudu\Desktop\kj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2924944"/>
            <a:ext cx="1440160" cy="1405119"/>
          </a:xfrm>
          <a:prstGeom prst="rect">
            <a:avLst/>
          </a:prstGeom>
          <a:noFill/>
        </p:spPr>
      </p:pic>
      <p:pic>
        <p:nvPicPr>
          <p:cNvPr id="17" name="Picture 1" descr="C:\Users\Dudu\Desktop\Sans titre2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5373216"/>
            <a:ext cx="1845075" cy="1224136"/>
          </a:xfrm>
          <a:prstGeom prst="rect">
            <a:avLst/>
          </a:prstGeom>
          <a:noFill/>
        </p:spPr>
      </p:pic>
      <p:pic>
        <p:nvPicPr>
          <p:cNvPr id="1026" name="Picture 2" descr="C:\Users\Dudu\Desktop\Sans titre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920" y="4622758"/>
            <a:ext cx="1800200" cy="2053353"/>
          </a:xfrm>
          <a:prstGeom prst="rect">
            <a:avLst/>
          </a:prstGeom>
          <a:noFill/>
        </p:spPr>
      </p:pic>
      <p:pic>
        <p:nvPicPr>
          <p:cNvPr id="18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4100" name="Picture 4" descr="C:\Users\Dudu\Desktop\images google\prise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11960" y="1988840"/>
            <a:ext cx="936104" cy="9814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19672" y="188640"/>
            <a:ext cx="563667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LES BORNES,</a:t>
            </a:r>
            <a:br>
              <a:rPr lang="fr-FR" sz="4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</a:br>
            <a:r>
              <a:rPr lang="fr-FR" sz="4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SUR LA VOIE PUBLIQUE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228184" y="1772816"/>
            <a:ext cx="1938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On utilise le câble T2.</a:t>
            </a:r>
          </a:p>
        </p:txBody>
      </p:sp>
      <p:pic>
        <p:nvPicPr>
          <p:cNvPr id="59394" name="Picture 2" descr="Image associé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1844824"/>
            <a:ext cx="2081172" cy="1584176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251520" y="1916832"/>
            <a:ext cx="309634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Sur les bornes de</a:t>
            </a:r>
          </a:p>
          <a:p>
            <a:pPr algn="ctr"/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recharge </a:t>
            </a:r>
            <a:r>
              <a:rPr lang="fr-FR" sz="2600" b="1" i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accél</a:t>
            </a:r>
            <a:r>
              <a:rPr lang="fr-FR" sz="2400" b="1" i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érée</a:t>
            </a:r>
            <a:br>
              <a:rPr lang="fr-FR" sz="2400" b="1" i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</a:br>
            <a:r>
              <a:rPr lang="fr-FR" sz="2400" b="1" i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000" b="1" i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(7 à 22 kW)</a:t>
            </a:r>
            <a:endParaRPr lang="fr-FR" sz="20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11560" y="4005064"/>
            <a:ext cx="2369558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Sur les bornes de</a:t>
            </a:r>
            <a:b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</a:b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recharge </a:t>
            </a:r>
            <a:r>
              <a:rPr lang="fr-FR" sz="2400" b="1" i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rapide</a:t>
            </a:r>
          </a:p>
          <a:p>
            <a:pPr algn="ctr"/>
            <a:r>
              <a:rPr lang="fr-FR" sz="2000" b="1" i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(43 à 120 kW)</a:t>
            </a:r>
            <a:endParaRPr lang="fr-FR" sz="800" b="1" i="1" dirty="0" smtClean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fr-FR" sz="2400" b="1" i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et</a:t>
            </a:r>
          </a:p>
          <a:p>
            <a:pPr algn="ctr"/>
            <a:r>
              <a:rPr lang="fr-FR" sz="2400" b="1" i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Ultra-rapide</a:t>
            </a:r>
            <a:r>
              <a:rPr lang="fr-FR" sz="2000" b="1" i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fr-FR" sz="2000" b="1" i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</a:br>
            <a:r>
              <a:rPr lang="fr-FR" b="1" i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(350 kW)</a:t>
            </a:r>
            <a:endParaRPr lang="fr-FR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012160" y="4365104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On utilise les gros câbles attachés</a:t>
            </a:r>
          </a:p>
          <a:p>
            <a:pPr algn="ctr"/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à la borne.</a:t>
            </a:r>
          </a:p>
        </p:txBody>
      </p:sp>
      <p:pic>
        <p:nvPicPr>
          <p:cNvPr id="2050" name="Picture 2" descr="C:\Users\Dudu\Desktop\Sans titr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4869160"/>
            <a:ext cx="381000" cy="247650"/>
          </a:xfrm>
          <a:prstGeom prst="rect">
            <a:avLst/>
          </a:prstGeom>
          <a:noFill/>
        </p:spPr>
      </p:pic>
      <p:pic>
        <p:nvPicPr>
          <p:cNvPr id="13" name="Picture 2" descr="C:\Users\Dudu\Desktop\Sans titr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492896"/>
            <a:ext cx="381000" cy="247650"/>
          </a:xfrm>
          <a:prstGeom prst="rect">
            <a:avLst/>
          </a:prstGeom>
          <a:noFill/>
        </p:spPr>
      </p:pic>
      <p:pic>
        <p:nvPicPr>
          <p:cNvPr id="14" name="Picture 1" descr="C:\Users\Dudu\Desktop\Sans titre2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564904"/>
            <a:ext cx="1845075" cy="1224136"/>
          </a:xfrm>
          <a:prstGeom prst="rect">
            <a:avLst/>
          </a:prstGeom>
          <a:noFill/>
        </p:spPr>
      </p:pic>
      <p:pic>
        <p:nvPicPr>
          <p:cNvPr id="4" name="Picture 2" descr="C:\Users\Dudu\Desktop\Sans titr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3789040"/>
            <a:ext cx="2376264" cy="2584708"/>
          </a:xfrm>
          <a:prstGeom prst="rect">
            <a:avLst/>
          </a:prstGeom>
          <a:noFill/>
        </p:spPr>
      </p:pic>
      <p:pic>
        <p:nvPicPr>
          <p:cNvPr id="12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04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124744"/>
            <a:ext cx="360002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WordArt 7"/>
          <p:cNvSpPr>
            <a:spLocks noChangeArrowheads="1" noChangeShapeType="1" noTextEdit="1"/>
          </p:cNvSpPr>
          <p:nvPr/>
        </p:nvSpPr>
        <p:spPr bwMode="auto">
          <a:xfrm>
            <a:off x="3131840" y="1988840"/>
            <a:ext cx="2952328" cy="17281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Kozuka Gothic Pro M"/>
                <a:ea typeface="Kozuka Gothic Pro M"/>
              </a:rPr>
              <a:t>Une voiture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Kozuka Gothic Pro M"/>
                <a:ea typeface="Kozuka Gothic Pro M"/>
              </a:rPr>
              <a:t>électrique,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Kozuka Gothic Pro M"/>
                <a:ea typeface="Kozuka Gothic Pro M"/>
              </a:rPr>
              <a:t>c’est quoi ?</a:t>
            </a:r>
          </a:p>
        </p:txBody>
      </p:sp>
      <p:pic>
        <p:nvPicPr>
          <p:cNvPr id="6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7" name="Picture 1" descr="C:\Users\Dudu\Desktop\battery_on_wheels-e1471445279424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4293096"/>
            <a:ext cx="2854075" cy="2088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11560" y="332656"/>
            <a:ext cx="68824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Les prises sur bornes rapides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860032" y="1700808"/>
            <a:ext cx="5966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T2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860032" y="3645024"/>
            <a:ext cx="2121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CCS Combo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932040" y="5301208"/>
            <a:ext cx="19736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CHAdeMO</a:t>
            </a:r>
            <a:endParaRPr lang="fr-FR" sz="3200" b="1" dirty="0">
              <a:solidFill>
                <a:srgbClr val="FF33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6" name="Picture 4" descr="C:\Users\Dudu\Desktop\t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5" y="1449068"/>
            <a:ext cx="3600000" cy="1579297"/>
          </a:xfrm>
          <a:prstGeom prst="rect">
            <a:avLst/>
          </a:prstGeom>
          <a:noFill/>
        </p:spPr>
      </p:pic>
      <p:pic>
        <p:nvPicPr>
          <p:cNvPr id="3077" name="Picture 5" descr="C:\Users\Dudu\Desktop\ch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869160"/>
            <a:ext cx="3600000" cy="1413185"/>
          </a:xfrm>
          <a:prstGeom prst="rect">
            <a:avLst/>
          </a:prstGeom>
          <a:noFill/>
        </p:spPr>
      </p:pic>
      <p:pic>
        <p:nvPicPr>
          <p:cNvPr id="3078" name="Picture 6" descr="C:\Users\Dudu\Desktop\com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212977"/>
            <a:ext cx="3600000" cy="1457309"/>
          </a:xfrm>
          <a:prstGeom prst="rect">
            <a:avLst/>
          </a:prstGeom>
          <a:noFill/>
        </p:spPr>
      </p:pic>
      <p:sp>
        <p:nvSpPr>
          <p:cNvPr id="15" name="ZoneTexte 14"/>
          <p:cNvSpPr txBox="1"/>
          <p:nvPr/>
        </p:nvSpPr>
        <p:spPr>
          <a:xfrm>
            <a:off x="7308304" y="2636912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Standard</a:t>
            </a:r>
          </a:p>
          <a:p>
            <a:pPr algn="ctr"/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Européen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7380312" y="5157192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Standard</a:t>
            </a:r>
          </a:p>
          <a:p>
            <a:pPr algn="ctr"/>
            <a:r>
              <a:rPr lang="fr-FR" sz="24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Asiatique</a:t>
            </a:r>
          </a:p>
        </p:txBody>
      </p:sp>
      <p:pic>
        <p:nvPicPr>
          <p:cNvPr id="13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14" name="Picture 1" descr="C:\Users\Dudu\Desktop\index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1844824"/>
            <a:ext cx="164553" cy="2448272"/>
          </a:xfrm>
          <a:prstGeom prst="rect">
            <a:avLst/>
          </a:prstGeom>
          <a:noFill/>
        </p:spPr>
      </p:pic>
      <p:pic>
        <p:nvPicPr>
          <p:cNvPr id="17" name="Picture 2" descr="C:\Users\Dudu\Desktop\Sans titre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2320" y="188640"/>
            <a:ext cx="1298843" cy="1412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2050" name="Picture 2" descr="Image associé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340768"/>
            <a:ext cx="3960440" cy="1980220"/>
          </a:xfrm>
          <a:prstGeom prst="rect">
            <a:avLst/>
          </a:prstGeom>
          <a:noFill/>
        </p:spPr>
      </p:pic>
      <p:pic>
        <p:nvPicPr>
          <p:cNvPr id="2054" name="Picture 6" descr="Image associé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725144"/>
            <a:ext cx="2430000" cy="1620000"/>
          </a:xfrm>
          <a:prstGeom prst="rect">
            <a:avLst/>
          </a:prstGeom>
          <a:noFill/>
        </p:spPr>
      </p:pic>
      <p:pic>
        <p:nvPicPr>
          <p:cNvPr id="2056" name="Picture 8" descr="http://www.egear.be/wp-content/uploads/2015/11/CHAdeM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4725144"/>
            <a:ext cx="2428785" cy="1620000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1763688" y="260648"/>
            <a:ext cx="56024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Les prises </a:t>
            </a:r>
            <a:r>
              <a:rPr lang="fr-FR" sz="4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coté voitures</a:t>
            </a:r>
            <a:endParaRPr lang="fr-FR" sz="4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99592" y="3573016"/>
            <a:ext cx="73287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      Selon les modèles, on trouve les branchements :</a:t>
            </a:r>
          </a:p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         T2                        Combo CCS             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T1 et </a:t>
            </a:r>
            <a:r>
              <a:rPr lang="fr-FR" sz="2400" b="1" dirty="0" err="1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CHADeMO</a:t>
            </a:r>
            <a:endParaRPr lang="fr-FR" sz="2400" b="1" dirty="0">
              <a:solidFill>
                <a:srgbClr val="FF33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4725144"/>
            <a:ext cx="2229023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4509120"/>
            <a:ext cx="194421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5" name="Picture 4" descr="03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980728"/>
            <a:ext cx="396044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6" name="Rectangle 5"/>
          <p:cNvSpPr>
            <a:spLocks noGrp="1"/>
          </p:cNvSpPr>
          <p:nvPr>
            <p:ph type="title"/>
          </p:nvPr>
        </p:nvSpPr>
        <p:spPr>
          <a:xfrm>
            <a:off x="2411760" y="1124744"/>
            <a:ext cx="4248472" cy="3168352"/>
          </a:xfrm>
        </p:spPr>
        <p:txBody>
          <a:bodyPr/>
          <a:lstStyle/>
          <a:p>
            <a:r>
              <a:rPr lang="fr-FR" sz="3600" dirty="0">
                <a:solidFill>
                  <a:schemeClr val="bg1"/>
                </a:solidFill>
              </a:rPr>
              <a:t>Comment</a:t>
            </a:r>
            <a:br>
              <a:rPr lang="fr-FR" sz="3600" dirty="0">
                <a:solidFill>
                  <a:schemeClr val="bg1"/>
                </a:solidFill>
              </a:rPr>
            </a:br>
            <a:r>
              <a:rPr lang="fr-FR" sz="3600" dirty="0">
                <a:solidFill>
                  <a:schemeClr val="bg1"/>
                </a:solidFill>
              </a:rPr>
              <a:t>trouver les </a:t>
            </a:r>
            <a:r>
              <a:rPr lang="fr-FR" sz="3600" dirty="0" smtClean="0">
                <a:solidFill>
                  <a:schemeClr val="bg1"/>
                </a:solidFill>
              </a:rPr>
              <a:t>bornes</a:t>
            </a:r>
            <a:br>
              <a:rPr lang="fr-FR" sz="3600" dirty="0" smtClean="0">
                <a:solidFill>
                  <a:schemeClr val="bg1"/>
                </a:solidFill>
              </a:rPr>
            </a:br>
            <a:r>
              <a:rPr lang="fr-FR" sz="3600" dirty="0" smtClean="0">
                <a:solidFill>
                  <a:schemeClr val="bg1"/>
                </a:solidFill>
              </a:rPr>
              <a:t>de recharge</a:t>
            </a:r>
            <a:br>
              <a:rPr lang="fr-FR" sz="3600" dirty="0" smtClean="0">
                <a:solidFill>
                  <a:schemeClr val="bg1"/>
                </a:solidFill>
              </a:rPr>
            </a:br>
            <a:r>
              <a:rPr lang="fr-FR" sz="3600" dirty="0" smtClean="0">
                <a:solidFill>
                  <a:schemeClr val="bg1"/>
                </a:solidFill>
              </a:rPr>
              <a:t>sur </a:t>
            </a:r>
            <a:r>
              <a:rPr lang="fr-FR" sz="3600" dirty="0">
                <a:solidFill>
                  <a:schemeClr val="bg1"/>
                </a:solidFill>
              </a:rPr>
              <a:t>la </a:t>
            </a:r>
            <a:r>
              <a:rPr lang="fr-FR" sz="3600" dirty="0" smtClean="0">
                <a:solidFill>
                  <a:schemeClr val="bg1"/>
                </a:solidFill>
              </a:rPr>
              <a:t>voie</a:t>
            </a:r>
            <a:br>
              <a:rPr lang="fr-FR" sz="3600" dirty="0" smtClean="0">
                <a:solidFill>
                  <a:schemeClr val="bg1"/>
                </a:solidFill>
              </a:rPr>
            </a:br>
            <a:r>
              <a:rPr lang="fr-FR" sz="3600" dirty="0" smtClean="0">
                <a:solidFill>
                  <a:schemeClr val="bg1"/>
                </a:solidFill>
              </a:rPr>
              <a:t>publique </a:t>
            </a:r>
            <a:r>
              <a:rPr lang="fr-FR" sz="3600" b="1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1115616" y="4365104"/>
            <a:ext cx="72728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Actuellement,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il y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a plus de 25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000 points de recharge publiques.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</a:br>
            <a:endParaRPr lang="fr-FR" sz="800" b="1" dirty="0" smtClean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L’installation de bornes est en constante évolution. Notamment pour des recharges rapides et ultra-rapides sur les grands axes.  </a:t>
            </a:r>
            <a:endParaRPr lang="fr-FR" sz="2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2529" name="Picture 1" descr="C:\Users\Dudu\Desktop\23622083_1991881917722788_2194338228209948137_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3957107" cy="3456384"/>
          </a:xfrm>
          <a:prstGeom prst="rect">
            <a:avLst/>
          </a:prstGeom>
          <a:noFill/>
        </p:spPr>
      </p:pic>
      <p:pic>
        <p:nvPicPr>
          <p:cNvPr id="1026" name="Picture 2" descr="C:\Users\Dudu\Desktop\san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04664"/>
            <a:ext cx="3960440" cy="3576018"/>
          </a:xfrm>
          <a:prstGeom prst="rect">
            <a:avLst/>
          </a:prstGeom>
          <a:noFill/>
        </p:spPr>
      </p:pic>
      <p:pic>
        <p:nvPicPr>
          <p:cNvPr id="5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6" descr="Sans tit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0217" y="764704"/>
            <a:ext cx="3399758" cy="5641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4" name="Text Box 7"/>
          <p:cNvSpPr txBox="1">
            <a:spLocks noChangeArrowheads="1"/>
          </p:cNvSpPr>
          <p:nvPr/>
        </p:nvSpPr>
        <p:spPr bwMode="auto">
          <a:xfrm>
            <a:off x="611560" y="1844824"/>
            <a:ext cx="4464496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Des applis gratuites,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sur ordinateur et sur Smartphone,</a:t>
            </a:r>
          </a:p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recensent les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points de recharge.</a:t>
            </a:r>
            <a:endParaRPr lang="fr-FR" sz="1000" b="1" dirty="0">
              <a:solidFill>
                <a:srgbClr val="000066"/>
              </a:solidFill>
              <a:latin typeface="Calibri" pitchFamily="34" charset="0"/>
            </a:endParaRPr>
          </a:p>
          <a:p>
            <a:endParaRPr lang="fr-FR" sz="1000" b="1" dirty="0">
              <a:solidFill>
                <a:srgbClr val="000066"/>
              </a:solidFill>
              <a:latin typeface="Calibri" pitchFamily="34" charset="0"/>
            </a:endParaRPr>
          </a:p>
          <a:p>
            <a:endParaRPr lang="fr-FR" sz="1000" b="1" dirty="0" smtClean="0">
              <a:solidFill>
                <a:srgbClr val="000066"/>
              </a:solidFill>
              <a:latin typeface="Calibri" pitchFamily="34" charset="0"/>
            </a:endParaRPr>
          </a:p>
          <a:p>
            <a:endParaRPr lang="fr-FR" sz="1000" b="1" dirty="0" smtClean="0">
              <a:solidFill>
                <a:srgbClr val="000066"/>
              </a:solidFill>
              <a:latin typeface="Calibri" pitchFamily="34" charset="0"/>
            </a:endParaRPr>
          </a:p>
          <a:p>
            <a:endParaRPr lang="fr-FR" sz="1000" b="1" dirty="0">
              <a:solidFill>
                <a:srgbClr val="000066"/>
              </a:solidFill>
              <a:latin typeface="Calibri" pitchFamily="34" charset="0"/>
            </a:endParaRPr>
          </a:p>
          <a:p>
            <a:r>
              <a:rPr lang="fr-FR" sz="26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</a:rPr>
              <a:t>Ces applis sont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indispensables </a:t>
            </a:r>
            <a:r>
              <a:rPr lang="fr-FR" sz="2600" b="1" dirty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</a:rPr>
              <a:t>pour</a:t>
            </a:r>
            <a:r>
              <a:rPr lang="fr-FR" sz="2400" b="1" dirty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</a:rPr>
              <a:t> </a:t>
            </a:r>
            <a:r>
              <a:rPr lang="fr-FR" sz="2600" b="1" dirty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</a:rPr>
              <a:t>prép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arer un déplacement inhabituel, loin de la maison.</a:t>
            </a:r>
          </a:p>
        </p:txBody>
      </p:sp>
      <p:sp>
        <p:nvSpPr>
          <p:cNvPr id="54275" name="Text Box 8"/>
          <p:cNvSpPr txBox="1">
            <a:spLocks noChangeArrowheads="1"/>
          </p:cNvSpPr>
          <p:nvPr/>
        </p:nvSpPr>
        <p:spPr bwMode="auto">
          <a:xfrm>
            <a:off x="5868144" y="188640"/>
            <a:ext cx="22322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000066"/>
                </a:solidFill>
                <a:latin typeface="Calibri" pitchFamily="34" charset="0"/>
              </a:rPr>
              <a:t>Bornes de recharge</a:t>
            </a:r>
          </a:p>
          <a:p>
            <a:pPr algn="ctr"/>
            <a:r>
              <a:rPr lang="fr-FR" sz="1600" b="1" dirty="0">
                <a:solidFill>
                  <a:srgbClr val="000066"/>
                </a:solidFill>
                <a:latin typeface="Calibri" pitchFamily="34" charset="0"/>
              </a:rPr>
              <a:t>en Alsace et alentour</a:t>
            </a:r>
          </a:p>
        </p:txBody>
      </p:sp>
      <p:pic>
        <p:nvPicPr>
          <p:cNvPr id="6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Dudu\Desktop\AP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692696"/>
            <a:ext cx="1752631" cy="3600000"/>
          </a:xfrm>
          <a:prstGeom prst="rect">
            <a:avLst/>
          </a:prstGeom>
          <a:noFill/>
        </p:spPr>
      </p:pic>
      <p:pic>
        <p:nvPicPr>
          <p:cNvPr id="2053" name="Picture 5" descr="C:\Users\Dudu\Desktop\AP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692696"/>
            <a:ext cx="1752631" cy="3600000"/>
          </a:xfrm>
          <a:prstGeom prst="rect">
            <a:avLst/>
          </a:prstGeom>
          <a:noFill/>
        </p:spPr>
      </p:pic>
      <p:pic>
        <p:nvPicPr>
          <p:cNvPr id="2054" name="Picture 6" descr="C:\Users\Dudu\Desktop\freshmil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437112"/>
            <a:ext cx="3312368" cy="1073021"/>
          </a:xfrm>
          <a:prstGeom prst="rect">
            <a:avLst/>
          </a:prstGeom>
          <a:noFill/>
        </p:spPr>
      </p:pic>
      <p:pic>
        <p:nvPicPr>
          <p:cNvPr id="2055" name="Picture 7" descr="C:\Users\Dudu\Desktop\logo5113d624c14b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4725144"/>
            <a:ext cx="3600000" cy="990016"/>
          </a:xfrm>
          <a:prstGeom prst="rect">
            <a:avLst/>
          </a:prstGeom>
          <a:noFill/>
        </p:spPr>
      </p:pic>
      <p:pic>
        <p:nvPicPr>
          <p:cNvPr id="2056" name="Picture 8" descr="C:\Users\Dudu\Desktop\fr1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692696"/>
            <a:ext cx="1791976" cy="3600000"/>
          </a:xfrm>
          <a:prstGeom prst="rect">
            <a:avLst/>
          </a:prstGeom>
          <a:noFill/>
        </p:spPr>
      </p:pic>
      <p:pic>
        <p:nvPicPr>
          <p:cNvPr id="2057" name="Picture 9" descr="C:\Users\Dudu\Desktop\user-findstatio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752" y="692696"/>
            <a:ext cx="2118856" cy="3708000"/>
          </a:xfrm>
          <a:prstGeom prst="rect">
            <a:avLst/>
          </a:prstGeom>
          <a:noFill/>
        </p:spPr>
      </p:pic>
      <p:pic>
        <p:nvPicPr>
          <p:cNvPr id="8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645024"/>
            <a:ext cx="4032448" cy="2423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4572000" y="3861048"/>
            <a:ext cx="457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Dans certains VE, une appli du tableau de bord recherche les bornes de recharge disponibles dans les 25 km à la ronde. </a:t>
            </a:r>
          </a:p>
          <a:p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Et vous indique le trajet à suivre.</a:t>
            </a:r>
            <a:endParaRPr lang="fr-FR" sz="2400" b="1" dirty="0">
              <a:solidFill>
                <a:srgbClr val="FF33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35488" y="1268760"/>
            <a:ext cx="46085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La « panne sèche » est rarissime.</a:t>
            </a:r>
          </a:p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Un 1</a:t>
            </a:r>
            <a:r>
              <a:rPr lang="fr-FR" sz="2400" b="1" baseline="30000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er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avertissement est émis quand il reste 25 km d’autonomie.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908720"/>
            <a:ext cx="4032000" cy="218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572000" y="5301208"/>
            <a:ext cx="4392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Dudu\Desktop\2017-12-05_19h14_3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3861048"/>
            <a:ext cx="2592288" cy="1864978"/>
          </a:xfrm>
          <a:prstGeom prst="rect">
            <a:avLst/>
          </a:prstGeom>
          <a:noFill/>
        </p:spPr>
      </p:pic>
      <p:pic>
        <p:nvPicPr>
          <p:cNvPr id="55299" name="Picture 3" descr="C:\Users\Dudu\Desktop\acoze\5 bonnes raisons-idees recus-sur-VE\bulles et autres dessins\06_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340768"/>
            <a:ext cx="2664296" cy="2654076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3347864" y="1988840"/>
            <a:ext cx="252678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Badges de</a:t>
            </a:r>
          </a:p>
          <a:p>
            <a:pPr algn="ctr"/>
            <a:r>
              <a:rPr lang="fr-FR" sz="4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recharge</a:t>
            </a:r>
          </a:p>
        </p:txBody>
      </p:sp>
      <p:pic>
        <p:nvPicPr>
          <p:cNvPr id="4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39752" y="548680"/>
            <a:ext cx="6624736" cy="2952328"/>
          </a:xfrm>
        </p:spPr>
        <p:txBody>
          <a:bodyPr/>
          <a:lstStyle/>
          <a:p>
            <a:pPr>
              <a:buNone/>
            </a:pP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Les bornes de recharge des grandes surfaces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Auchan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, Cora, </a:t>
            </a:r>
            <a:r>
              <a:rPr lang="fr-FR" sz="2400" b="1" dirty="0" err="1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Ikéa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LIDL…,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sont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(encore) actuellement </a:t>
            </a:r>
            <a:r>
              <a:rPr lang="fr-FR" sz="2600" b="1" i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gratuites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. Elles nécessitent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un </a:t>
            </a:r>
            <a:r>
              <a:rPr lang="fr-FR" sz="2400" b="1" i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badge </a:t>
            </a:r>
            <a:r>
              <a:rPr lang="fr-FR" sz="2400" b="1" i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Z.E.</a:t>
            </a:r>
            <a:r>
              <a:rPr lang="fr-FR" sz="2400" b="1" i="1" dirty="0" err="1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Pass</a:t>
            </a:r>
            <a:r>
              <a:rPr lang="fr-FR" sz="2400" b="1" i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 (fourni avec la voiture). </a:t>
            </a:r>
            <a:br>
              <a:rPr lang="fr-FR" sz="2400" b="1" i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</a:br>
            <a:r>
              <a:rPr lang="fr-FR" sz="2400" b="1" i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fr-FR" sz="2400" b="1" i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</a:br>
            <a:endParaRPr lang="fr-FR" sz="800" b="1" i="1" dirty="0" smtClean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La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plupart sont </a:t>
            </a:r>
            <a:r>
              <a:rPr lang="fr-FR" sz="2600" b="1" i="1" dirty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payantes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et nécessitent un badge</a:t>
            </a:r>
            <a:b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</a:b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de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paiement: </a:t>
            </a:r>
            <a:endParaRPr lang="fr-FR" sz="800" b="1" dirty="0" smtClean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5" name="Picture 7" descr="Résultat de recherche d'images pour &quot;badge freshmil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4077072"/>
            <a:ext cx="1237665" cy="805922"/>
          </a:xfrm>
          <a:prstGeom prst="rect">
            <a:avLst/>
          </a:prstGeom>
          <a:noFill/>
        </p:spPr>
      </p:pic>
      <p:pic>
        <p:nvPicPr>
          <p:cNvPr id="2057" name="Picture 9" descr="C:\Users\Dudu\Desktop\ZE_Pass_800.png.ximg.l_full_m.smar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30950">
            <a:off x="318199" y="966457"/>
            <a:ext cx="1984005" cy="1116003"/>
          </a:xfrm>
          <a:prstGeom prst="rect">
            <a:avLst/>
          </a:prstGeom>
          <a:noFill/>
        </p:spPr>
      </p:pic>
      <p:pic>
        <p:nvPicPr>
          <p:cNvPr id="1027" name="Picture 3" descr="C:\Users\Dudu\Desktop\map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10059">
            <a:off x="2955221" y="3992135"/>
            <a:ext cx="1354086" cy="936104"/>
          </a:xfrm>
          <a:prstGeom prst="rect">
            <a:avLst/>
          </a:prstGeom>
          <a:noFill/>
        </p:spPr>
      </p:pic>
      <p:pic>
        <p:nvPicPr>
          <p:cNvPr id="1029" name="Picture 5" descr="C:\Users\Dudu\Desktop\new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4077072"/>
            <a:ext cx="1249129" cy="806400"/>
          </a:xfrm>
          <a:prstGeom prst="rect">
            <a:avLst/>
          </a:prstGeom>
          <a:noFill/>
        </p:spPr>
      </p:pic>
      <p:pic>
        <p:nvPicPr>
          <p:cNvPr id="8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2" name="Picture 3" descr="C:\Users\Dudu\Desktop\2018-02-16_16h50_3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4077072"/>
            <a:ext cx="1152128" cy="804776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331640" y="5445224"/>
            <a:ext cx="66602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FF3300"/>
                </a:solidFill>
                <a:latin typeface="+mn-lt"/>
              </a:rPr>
              <a:t>Le paiement peut parfois se régler par Smartphone ou par carte bancaire.</a:t>
            </a:r>
            <a:endParaRPr lang="fr-FR" sz="2400" b="1" dirty="0">
              <a:solidFill>
                <a:srgbClr val="FF3300"/>
              </a:solidFill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43608" y="3501008"/>
            <a:ext cx="75813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fr-FR" sz="2400" b="1" dirty="0" err="1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Freshmile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2400" b="1" dirty="0" err="1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Chargemap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b="1" dirty="0" err="1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Pass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2400" b="1" dirty="0" err="1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NewMotion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2400" b="1" dirty="0" err="1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Plugsurfing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… </a:t>
            </a:r>
            <a:endParaRPr lang="fr-FR" sz="2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Dudu\Desktop\acoze\5 bonnes raisons-idees recus-sur-VE\bulles et autres dessins\bulle-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1268760"/>
            <a:ext cx="2808312" cy="2808312"/>
          </a:xfrm>
          <a:prstGeom prst="rect">
            <a:avLst/>
          </a:prstGeom>
          <a:noFill/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2987824" y="1772816"/>
            <a:ext cx="3168352" cy="2088232"/>
          </a:xfrm>
        </p:spPr>
        <p:txBody>
          <a:bodyPr/>
          <a:lstStyle/>
          <a:p>
            <a:r>
              <a:rPr lang="fr-FR" sz="36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Autoroute: Recharge</a:t>
            </a:r>
            <a:br>
              <a:rPr lang="fr-FR" sz="36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</a:br>
            <a:r>
              <a:rPr lang="fr-FR" sz="36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à  80% ?</a:t>
            </a:r>
            <a:endParaRPr lang="fr-FR" sz="36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4" name="Picture 6" descr="C:\Users\Dudu\Desktop\p9_3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4077072"/>
            <a:ext cx="2237946" cy="1944216"/>
          </a:xfrm>
          <a:prstGeom prst="rect">
            <a:avLst/>
          </a:prstGeom>
          <a:noFill/>
        </p:spPr>
      </p:pic>
      <p:pic>
        <p:nvPicPr>
          <p:cNvPr id="5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076056" y="4221088"/>
            <a:ext cx="352839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Mais dont les éléments de structure et de mobilité présentent une </a:t>
            </a:r>
            <a:r>
              <a:rPr lang="fr-FR" altLang="ja-JP" sz="2400" b="1" dirty="0" smtClean="0">
                <a:solidFill>
                  <a:srgbClr val="FF3300"/>
                </a:solidFill>
                <a:latin typeface="+mj-lt"/>
                <a:ea typeface="MS Mincho" pitchFamily="49" charset="-128"/>
                <a:cs typeface="Arial" pitchFamily="34" charset="0"/>
              </a:rPr>
              <a:t>rupture technologique 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majeure.</a:t>
            </a:r>
            <a:endParaRPr kumimoji="0" lang="fr-FR" altLang="ja-JP" sz="24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728700"/>
            <a:ext cx="4464496" cy="2511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076057" y="1109355"/>
            <a:ext cx="381642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altLang="ja-JP" sz="2400" b="1" dirty="0" smtClean="0">
                <a:solidFill>
                  <a:srgbClr val="000066"/>
                </a:solidFill>
                <a:latin typeface="+mn-lt"/>
                <a:ea typeface="MS Mincho" pitchFamily="49" charset="-128"/>
                <a:cs typeface="Arial" pitchFamily="34" charset="0"/>
              </a:rPr>
              <a:t>C’est une voiture comme les autres qui 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offre les </a:t>
            </a:r>
            <a:r>
              <a:rPr lang="fr-FR" altLang="ja-JP" sz="2600" b="1" dirty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+mj-lt"/>
                <a:ea typeface="MS Mincho" pitchFamily="49" charset="-128"/>
                <a:cs typeface="Arial" pitchFamily="34" charset="0"/>
              </a:rPr>
              <a:t>mêmes éléments </a:t>
            </a:r>
            <a:r>
              <a:rPr lang="fr-FR" altLang="ja-JP" sz="2400" b="1" dirty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de 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confort et </a:t>
            </a:r>
            <a:r>
              <a:rPr lang="fr-FR" altLang="ja-JP" sz="2400" b="1" dirty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de 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sécurité.</a:t>
            </a:r>
            <a:endParaRPr kumimoji="0" lang="fr-FR" altLang="ja-JP" sz="24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2051" name="Picture 3" descr="C:\Users\Dudu\Desktop\vw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573016"/>
            <a:ext cx="4680520" cy="29402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ésultat de recherche d'images pour &quot;borne sodetrel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3513883" cy="3168352"/>
          </a:xfrm>
          <a:prstGeom prst="rect">
            <a:avLst/>
          </a:prstGeom>
          <a:noFill/>
        </p:spPr>
      </p:pic>
      <p:sp>
        <p:nvSpPr>
          <p:cNvPr id="7" name="Titre 1"/>
          <p:cNvSpPr txBox="1">
            <a:spLocks/>
          </p:cNvSpPr>
          <p:nvPr/>
        </p:nvSpPr>
        <p:spPr bwMode="auto">
          <a:xfrm>
            <a:off x="4211960" y="476672"/>
            <a:ext cx="475252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hangingPunct="0">
              <a:defRPr/>
            </a:pPr>
            <a:r>
              <a:rPr lang="fr-FR" sz="2400" b="1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Pourquoi  sur autoroute, est-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il conseillé de ne recharger qu’à </a:t>
            </a:r>
            <a:endParaRPr lang="fr-FR" sz="2400" b="1" dirty="0" smtClean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 lvl="0" eaLnBrk="0" hangingPunct="0">
              <a:defRPr/>
            </a:pPr>
            <a:r>
              <a:rPr kumimoji="0" lang="fr-FR" sz="2600" b="1" i="0" u="none" strike="noStrike" kern="1200" cap="none" spc="0" normalizeH="0" baseline="0" noProof="0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80%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sur une borne rapide.</a:t>
            </a:r>
            <a:r>
              <a:rPr kumimoji="0" lang="fr-FR" sz="24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itre 1"/>
          <p:cNvSpPr txBox="1">
            <a:spLocks/>
          </p:cNvSpPr>
          <p:nvPr/>
        </p:nvSpPr>
        <p:spPr bwMode="auto">
          <a:xfrm>
            <a:off x="323528" y="3717032"/>
            <a:ext cx="388843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Les 200 bornes du réseaux Corri-Door</a:t>
            </a:r>
            <a:endParaRPr kumimoji="0" lang="fr-FR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itre 1"/>
          <p:cNvSpPr txBox="1">
            <a:spLocks/>
          </p:cNvSpPr>
          <p:nvPr/>
        </p:nvSpPr>
        <p:spPr bwMode="auto">
          <a:xfrm>
            <a:off x="4211960" y="1700808"/>
            <a:ext cx="468052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Pour ne pas perdre de temps !</a:t>
            </a:r>
            <a:endParaRPr kumimoji="0" lang="fr-FR" sz="2800" b="1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solidFill>
                <a:srgbClr val="FF33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 bwMode="auto">
          <a:xfrm>
            <a:off x="1259632" y="4149080"/>
            <a:ext cx="698477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hangingPunct="0">
              <a:defRPr/>
            </a:pPr>
            <a:r>
              <a:rPr lang="fr-FR" sz="2000" b="1" dirty="0" smtClean="0">
                <a:solidFill>
                  <a:srgbClr val="000066"/>
                </a:solidFill>
                <a:latin typeface="+mn-lt"/>
              </a:rPr>
              <a:t>                                                        80%    -&gt;    100%             Total</a:t>
            </a:r>
            <a:endParaRPr lang="fr-FR" sz="2000" b="1" dirty="0" smtClean="0">
              <a:solidFill>
                <a:srgbClr val="FF3300"/>
              </a:solidFill>
              <a:latin typeface="+mn-lt"/>
              <a:ea typeface="+mj-ea"/>
              <a:cs typeface="+mj-cs"/>
            </a:endParaRPr>
          </a:p>
          <a:p>
            <a:pPr lvl="0" eaLnBrk="0" hangingPunct="0">
              <a:defRPr/>
            </a:pPr>
            <a:r>
              <a:rPr lang="fr-FR" sz="2400" b="1" dirty="0" smtClean="0">
                <a:solidFill>
                  <a:srgbClr val="000066"/>
                </a:solidFill>
                <a:latin typeface="+mn-lt"/>
              </a:rPr>
              <a:t>Renault Zoé </a:t>
            </a:r>
            <a:r>
              <a:rPr lang="fr-FR" sz="2000" b="1" dirty="0" smtClean="0">
                <a:solidFill>
                  <a:srgbClr val="000066"/>
                </a:solidFill>
                <a:latin typeface="+mn-lt"/>
              </a:rPr>
              <a:t>ZE 40 </a:t>
            </a:r>
            <a:r>
              <a:rPr lang="fr-FR" sz="2000" b="1" dirty="0" smtClean="0">
                <a:solidFill>
                  <a:srgbClr val="000066"/>
                </a:solidFill>
                <a:latin typeface="+mn-lt"/>
                <a:ea typeface="+mj-ea"/>
                <a:cs typeface="+mj-cs"/>
              </a:rPr>
              <a:t>Q90</a:t>
            </a:r>
            <a:r>
              <a:rPr lang="fr-FR" sz="2400" b="1" dirty="0" smtClean="0">
                <a:solidFill>
                  <a:srgbClr val="000066"/>
                </a:solidFill>
                <a:latin typeface="+mn-lt"/>
                <a:ea typeface="+mj-ea"/>
                <a:cs typeface="+mj-cs"/>
              </a:rPr>
              <a:t>:        </a:t>
            </a:r>
            <a:r>
              <a:rPr lang="fr-FR" sz="2400" b="1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1h    </a:t>
            </a:r>
            <a:r>
              <a:rPr lang="fr-FR" sz="2400" b="1" dirty="0" smtClean="0">
                <a:solidFill>
                  <a:srgbClr val="FF3300"/>
                </a:solidFill>
                <a:latin typeface="+mj-lt"/>
                <a:ea typeface="+mj-ea"/>
                <a:cs typeface="+mj-cs"/>
              </a:rPr>
              <a:t>+   40 min   =   1h40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800" b="1" dirty="0" smtClean="0">
              <a:solidFill>
                <a:srgbClr val="FF33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11960" y="2492896"/>
            <a:ext cx="49320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defRPr/>
            </a:pPr>
            <a:r>
              <a:rPr lang="fr-FR" sz="2400" b="1" dirty="0" smtClean="0">
                <a:solidFill>
                  <a:srgbClr val="000066"/>
                </a:solidFill>
                <a:latin typeface="+mn-lt"/>
              </a:rPr>
              <a:t>Lors des </a:t>
            </a:r>
            <a:r>
              <a:rPr lang="fr-FR" sz="2400" b="1" dirty="0" smtClean="0">
                <a:solidFill>
                  <a:srgbClr val="FF3300"/>
                </a:solidFill>
                <a:latin typeface="+mn-lt"/>
              </a:rPr>
              <a:t>derniers 20% </a:t>
            </a:r>
            <a:r>
              <a:rPr lang="fr-FR" sz="2400" b="1" dirty="0" smtClean="0">
                <a:solidFill>
                  <a:srgbClr val="000066"/>
                </a:solidFill>
                <a:latin typeface="+mn-lt"/>
              </a:rPr>
              <a:t>de recharge, </a:t>
            </a:r>
          </a:p>
          <a:p>
            <a:pPr lvl="0" eaLnBrk="0" hangingPunct="0">
              <a:defRPr/>
            </a:pPr>
            <a:r>
              <a:rPr lang="fr-FR" sz="2400" b="1" dirty="0" smtClean="0">
                <a:solidFill>
                  <a:srgbClr val="000066"/>
                </a:solidFill>
                <a:latin typeface="+mn-lt"/>
              </a:rPr>
              <a:t>la puissance délivrée diminue rapidement et le temps s’allonge déraisonnablement.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23528" y="5517232"/>
            <a:ext cx="633670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defRPr/>
            </a:pPr>
            <a:r>
              <a:rPr lang="fr-FR" sz="2200" b="1" dirty="0" smtClean="0">
                <a:solidFill>
                  <a:srgbClr val="FF3300"/>
                </a:solidFill>
                <a:latin typeface="+mn-lt"/>
              </a:rPr>
              <a:t>C’est dû à un système de protection de la batterie.</a:t>
            </a:r>
          </a:p>
          <a:p>
            <a:pPr lvl="0" eaLnBrk="0" hangingPunct="0">
              <a:defRPr/>
            </a:pPr>
            <a:r>
              <a:rPr lang="fr-FR" sz="2000" b="1" dirty="0" smtClean="0">
                <a:solidFill>
                  <a:srgbClr val="FF3300"/>
                </a:solidFill>
                <a:latin typeface="+mn-lt"/>
              </a:rPr>
              <a:t>Comme pour remplir une bouteille d’eau au robinet, vers la fin on ralentit le débit, sinon l’eau jaillit de la bouteille.</a:t>
            </a:r>
            <a:endParaRPr lang="fr-FR" sz="2000" b="1" dirty="0">
              <a:solidFill>
                <a:srgbClr val="FF3300"/>
              </a:solidFill>
              <a:latin typeface="+mn-lt"/>
            </a:endParaRPr>
          </a:p>
        </p:txBody>
      </p:sp>
      <p:pic>
        <p:nvPicPr>
          <p:cNvPr id="3078" name="Picture 6" descr="Pho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948264" y="5517232"/>
            <a:ext cx="1640235" cy="922255"/>
          </a:xfrm>
          <a:prstGeom prst="rect">
            <a:avLst/>
          </a:prstGeom>
          <a:noFill/>
        </p:spPr>
      </p:pic>
      <p:pic>
        <p:nvPicPr>
          <p:cNvPr id="15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 rot="20485664">
            <a:off x="262600" y="4471748"/>
            <a:ext cx="995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Exemple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udu\Desktop\acoze\5 bonnes raisons-idees recus-sur-VE\bulles et autres dessins\01-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39" y="1268760"/>
            <a:ext cx="2831023" cy="2736303"/>
          </a:xfrm>
          <a:prstGeom prst="rect">
            <a:avLst/>
          </a:prstGeom>
          <a:noFill/>
        </p:spPr>
      </p:pic>
      <p:pic>
        <p:nvPicPr>
          <p:cNvPr id="4" name="Picture 2" descr="C:\Users\Dudu\Desktop\Batterie-électriq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3861048"/>
            <a:ext cx="3024336" cy="2268252"/>
          </a:xfrm>
          <a:prstGeom prst="rect">
            <a:avLst/>
          </a:prstGeom>
          <a:noFill/>
        </p:spPr>
      </p:pic>
      <p:pic>
        <p:nvPicPr>
          <p:cNvPr id="5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3203848" y="1916832"/>
            <a:ext cx="268823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4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La batterie</a:t>
            </a:r>
          </a:p>
          <a:p>
            <a:pPr algn="ctr"/>
            <a:r>
              <a:rPr lang="fr-FR" sz="44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de traction</a:t>
            </a:r>
            <a:endParaRPr lang="fr-FR" sz="4400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851920" y="996697"/>
            <a:ext cx="514806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La batterie est garantie</a:t>
            </a:r>
            <a:r>
              <a:rPr lang="fr-FR" altLang="ja-JP" sz="2400" b="1" dirty="0" smtClean="0">
                <a:solidFill>
                  <a:srgbClr val="FF3300"/>
                </a:solidFill>
                <a:latin typeface="+mj-lt"/>
                <a:ea typeface="MS Mincho" pitchFamily="49" charset="-128"/>
                <a:cs typeface="Arial" pitchFamily="34" charset="0"/>
              </a:rPr>
              <a:t> </a:t>
            </a:r>
            <a:r>
              <a:rPr lang="fr-FR" altLang="ja-JP" sz="26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+mj-lt"/>
                <a:ea typeface="MS Mincho" pitchFamily="49" charset="-128"/>
                <a:cs typeface="Arial" pitchFamily="34" charset="0"/>
              </a:rPr>
              <a:t>8 ans 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ou </a:t>
            </a:r>
            <a:r>
              <a:rPr lang="fr-FR" altLang="ja-JP" sz="26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+mj-lt"/>
                <a:ea typeface="MS Mincho" pitchFamily="49" charset="-128"/>
                <a:cs typeface="Arial" pitchFamily="34" charset="0"/>
              </a:rPr>
              <a:t>100.000 km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. Certains constructeurs la garantissent 200.000 km. S</a:t>
            </a:r>
            <a:r>
              <a:rPr kumimoji="0" lang="fr-FR" altLang="ja-JP" sz="24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+mj-lt"/>
                <a:ea typeface="MS Mincho" pitchFamily="49" charset="-128"/>
                <a:cs typeface="Arial" pitchFamily="34" charset="0"/>
              </a:rPr>
              <a:t>a durée de vie</a:t>
            </a:r>
            <a:r>
              <a:rPr kumimoji="0" lang="fr-FR" altLang="ja-JP" sz="2400" b="1" i="0" u="none" strike="noStrike" cap="none" normalizeH="0" dirty="0" smtClean="0">
                <a:ln>
                  <a:noFill/>
                </a:ln>
                <a:solidFill>
                  <a:srgbClr val="000066"/>
                </a:solidFill>
                <a:effectLst/>
                <a:latin typeface="+mj-lt"/>
                <a:ea typeface="MS Mincho" pitchFamily="49" charset="-128"/>
                <a:cs typeface="Arial" pitchFamily="34" charset="0"/>
              </a:rPr>
              <a:t> peut être supérieure à 15 ans. </a:t>
            </a:r>
          </a:p>
        </p:txBody>
      </p:sp>
      <p:sp>
        <p:nvSpPr>
          <p:cNvPr id="3" name="Rectangle 2"/>
          <p:cNvSpPr/>
          <p:nvPr/>
        </p:nvSpPr>
        <p:spPr>
          <a:xfrm>
            <a:off x="3851920" y="3645024"/>
            <a:ext cx="51480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altLang="ja-JP" sz="2400" b="1" dirty="0" smtClean="0">
                <a:solidFill>
                  <a:srgbClr val="000066"/>
                </a:solidFill>
                <a:latin typeface="+mn-lt"/>
                <a:ea typeface="MS Mincho" pitchFamily="49" charset="-128"/>
                <a:cs typeface="Arial" pitchFamily="34" charset="0"/>
              </a:rPr>
              <a:t>Sa position basse et son poids de 300 kg (minimum) assure une grande stabilité et une bonne tenue de route</a:t>
            </a:r>
          </a:p>
          <a:p>
            <a:pPr lvl="0"/>
            <a:r>
              <a:rPr lang="fr-FR" altLang="ja-JP" sz="2400" b="1" dirty="0" smtClean="0">
                <a:solidFill>
                  <a:srgbClr val="000066"/>
                </a:solidFill>
                <a:latin typeface="+mn-lt"/>
                <a:ea typeface="MS Mincho" pitchFamily="49" charset="-128"/>
                <a:cs typeface="Arial" pitchFamily="34" charset="0"/>
              </a:rPr>
              <a:t>à la voiture.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3" y="3573016"/>
            <a:ext cx="3720841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C:\Users\Dudu\Desktop\garanti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052736"/>
            <a:ext cx="1921396" cy="1479475"/>
          </a:xfrm>
          <a:prstGeom prst="rect">
            <a:avLst/>
          </a:prstGeom>
          <a:noFill/>
        </p:spPr>
      </p:pic>
      <p:pic>
        <p:nvPicPr>
          <p:cNvPr id="16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563888" y="764704"/>
            <a:ext cx="514806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altLang="ja-JP" sz="2400" b="1" dirty="0" smtClean="0">
                <a:solidFill>
                  <a:srgbClr val="000066"/>
                </a:solidFill>
                <a:latin typeface="+mn-lt"/>
                <a:ea typeface="MS Mincho" pitchFamily="49" charset="-128"/>
                <a:cs typeface="Arial" pitchFamily="34" charset="0"/>
              </a:rPr>
              <a:t>La batterie  ne craint pas les recharges rapides, mais les </a:t>
            </a:r>
            <a:r>
              <a:rPr lang="fr-FR" altLang="ja-JP" sz="26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+mn-lt"/>
                <a:ea typeface="MS Mincho" pitchFamily="49" charset="-128"/>
                <a:cs typeface="Arial" pitchFamily="34" charset="0"/>
              </a:rPr>
              <a:t>températures excessives</a:t>
            </a:r>
            <a:r>
              <a:rPr lang="fr-FR" altLang="ja-JP" sz="2400" b="1" dirty="0" smtClean="0">
                <a:solidFill>
                  <a:srgbClr val="000066"/>
                </a:solidFill>
                <a:latin typeface="+mn-lt"/>
                <a:ea typeface="MS Mincho" pitchFamily="49" charset="-128"/>
                <a:cs typeface="Arial" pitchFamily="34" charset="0"/>
              </a:rPr>
              <a:t>, froides ou chaudes.</a:t>
            </a:r>
          </a:p>
          <a:p>
            <a:pPr lvl="0"/>
            <a:r>
              <a:rPr lang="fr-FR" altLang="ja-JP" sz="2400" b="1" dirty="0" smtClean="0">
                <a:solidFill>
                  <a:srgbClr val="000066"/>
                </a:solidFill>
                <a:latin typeface="+mn-lt"/>
                <a:ea typeface="MS Mincho" pitchFamily="49" charset="-128"/>
                <a:cs typeface="Arial" pitchFamily="34" charset="0"/>
              </a:rPr>
              <a:t>La clim et chauffage permettent de la garder à des températures acceptables.</a:t>
            </a:r>
          </a:p>
        </p:txBody>
      </p:sp>
      <p:sp>
        <p:nvSpPr>
          <p:cNvPr id="5" name="Rectangle 4"/>
          <p:cNvSpPr/>
          <p:nvPr/>
        </p:nvSpPr>
        <p:spPr>
          <a:xfrm>
            <a:off x="3419872" y="3356992"/>
            <a:ext cx="54726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altLang="ja-JP" sz="2400" b="1" dirty="0" smtClean="0">
                <a:solidFill>
                  <a:srgbClr val="000066"/>
                </a:solidFill>
                <a:latin typeface="+mn-lt"/>
                <a:ea typeface="MS Mincho" pitchFamily="49" charset="-128"/>
                <a:cs typeface="Arial" pitchFamily="34" charset="0"/>
              </a:rPr>
              <a:t>Le vidage et le remplissage excessifs la font </a:t>
            </a:r>
            <a:r>
              <a:rPr lang="fr-FR" altLang="ja-JP" sz="2400" b="1" dirty="0" smtClean="0">
                <a:solidFill>
                  <a:srgbClr val="FF3300"/>
                </a:solidFill>
                <a:latin typeface="+mn-lt"/>
                <a:ea typeface="MS Mincho" pitchFamily="49" charset="-128"/>
                <a:cs typeface="Arial" pitchFamily="34" charset="0"/>
              </a:rPr>
              <a:t>vieillir</a:t>
            </a:r>
            <a:r>
              <a:rPr lang="fr-FR" altLang="ja-JP" sz="2400" b="1" dirty="0" smtClean="0">
                <a:solidFill>
                  <a:srgbClr val="000066"/>
                </a:solidFill>
                <a:latin typeface="+mn-lt"/>
                <a:ea typeface="MS Mincho" pitchFamily="49" charset="-128"/>
                <a:cs typeface="Arial" pitchFamily="34" charset="0"/>
              </a:rPr>
              <a:t> prématurément. Pour la protéger, la partie utile est inférieure à sa capacité totale.</a:t>
            </a:r>
          </a:p>
        </p:txBody>
      </p:sp>
      <p:sp>
        <p:nvSpPr>
          <p:cNvPr id="6" name="Rectangle 5"/>
          <p:cNvSpPr/>
          <p:nvPr/>
        </p:nvSpPr>
        <p:spPr>
          <a:xfrm>
            <a:off x="683568" y="4437112"/>
            <a:ext cx="538929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altLang="ja-JP" b="1" dirty="0" smtClean="0">
                <a:solidFill>
                  <a:srgbClr val="000066"/>
                </a:solidFill>
                <a:ea typeface="MS Mincho" pitchFamily="49" charset="-128"/>
                <a:cs typeface="Arial" pitchFamily="34" charset="0"/>
              </a:rPr>
              <a:t>|</a:t>
            </a:r>
            <a:br>
              <a:rPr lang="fr-FR" altLang="ja-JP" b="1" dirty="0" smtClean="0">
                <a:solidFill>
                  <a:srgbClr val="000066"/>
                </a:solidFill>
                <a:ea typeface="MS Mincho" pitchFamily="49" charset="-128"/>
                <a:cs typeface="Arial" pitchFamily="34" charset="0"/>
              </a:rPr>
            </a:br>
            <a:r>
              <a:rPr lang="fr-FR" altLang="ja-JP" sz="1600" b="1" dirty="0" smtClean="0">
                <a:solidFill>
                  <a:srgbClr val="000066"/>
                </a:solidFill>
                <a:ea typeface="MS Mincho" pitchFamily="49" charset="-128"/>
                <a:cs typeface="Arial" pitchFamily="34" charset="0"/>
              </a:rPr>
              <a:t>0% </a:t>
            </a:r>
            <a:endParaRPr lang="fr-FR" sz="1600" dirty="0"/>
          </a:p>
        </p:txBody>
      </p:sp>
      <p:sp>
        <p:nvSpPr>
          <p:cNvPr id="7" name="Rectangle 6"/>
          <p:cNvSpPr/>
          <p:nvPr/>
        </p:nvSpPr>
        <p:spPr>
          <a:xfrm>
            <a:off x="2339752" y="4437112"/>
            <a:ext cx="708848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altLang="ja-JP" b="1" dirty="0" smtClean="0">
                <a:solidFill>
                  <a:srgbClr val="000066"/>
                </a:solidFill>
                <a:ea typeface="MS Mincho" pitchFamily="49" charset="-128"/>
                <a:cs typeface="Arial" pitchFamily="34" charset="0"/>
              </a:rPr>
              <a:t>|</a:t>
            </a:r>
          </a:p>
          <a:p>
            <a:r>
              <a:rPr lang="fr-FR" altLang="ja-JP" sz="1600" b="1" dirty="0" smtClean="0">
                <a:solidFill>
                  <a:srgbClr val="000066"/>
                </a:solidFill>
                <a:ea typeface="MS Mincho" pitchFamily="49" charset="-128"/>
                <a:cs typeface="Arial" pitchFamily="34" charset="0"/>
              </a:rPr>
              <a:t>100%</a:t>
            </a:r>
            <a:endParaRPr lang="fr-FR" sz="1600" dirty="0"/>
          </a:p>
        </p:txBody>
      </p:sp>
      <p:pic>
        <p:nvPicPr>
          <p:cNvPr id="9" name="Picture 2" descr="C:\Users\Dudu\Desktop\5253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2780928"/>
            <a:ext cx="439168" cy="439168"/>
          </a:xfrm>
          <a:prstGeom prst="rect">
            <a:avLst/>
          </a:prstGeom>
          <a:noFill/>
        </p:spPr>
      </p:pic>
      <p:pic>
        <p:nvPicPr>
          <p:cNvPr id="1026" name="Picture 2" descr="C:\Users\Dudu\Desktop\RA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2780928"/>
            <a:ext cx="423491" cy="423491"/>
          </a:xfrm>
          <a:prstGeom prst="rect">
            <a:avLst/>
          </a:prstGeom>
          <a:noFill/>
        </p:spPr>
      </p:pic>
      <p:pic>
        <p:nvPicPr>
          <p:cNvPr id="1027" name="Picture 3" descr="C:\Users\Dudu\Desktop\IMAG-f78a6ba5-35d9-403c-a5d0-6a411d42c380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548680"/>
            <a:ext cx="2993069" cy="2301337"/>
          </a:xfrm>
          <a:prstGeom prst="rect">
            <a:avLst/>
          </a:prstGeom>
          <a:noFill/>
        </p:spPr>
      </p:pic>
      <p:pic>
        <p:nvPicPr>
          <p:cNvPr id="1028" name="Picture 4" descr="C:\Users\Dudu\Desktop\bet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3573016"/>
            <a:ext cx="2431716" cy="100800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827584" y="5949280"/>
            <a:ext cx="538929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altLang="ja-JP" b="1" dirty="0" smtClean="0">
                <a:solidFill>
                  <a:srgbClr val="000066"/>
                </a:solidFill>
                <a:ea typeface="MS Mincho" pitchFamily="49" charset="-128"/>
                <a:cs typeface="Arial" pitchFamily="34" charset="0"/>
              </a:rPr>
              <a:t>|</a:t>
            </a:r>
            <a:br>
              <a:rPr lang="fr-FR" altLang="ja-JP" b="1" dirty="0" smtClean="0">
                <a:solidFill>
                  <a:srgbClr val="000066"/>
                </a:solidFill>
                <a:ea typeface="MS Mincho" pitchFamily="49" charset="-128"/>
                <a:cs typeface="Arial" pitchFamily="34" charset="0"/>
              </a:rPr>
            </a:br>
            <a:r>
              <a:rPr lang="fr-FR" altLang="ja-JP" sz="1600" b="1" dirty="0" smtClean="0">
                <a:solidFill>
                  <a:srgbClr val="000066"/>
                </a:solidFill>
                <a:ea typeface="MS Mincho" pitchFamily="49" charset="-128"/>
                <a:cs typeface="Arial" pitchFamily="34" charset="0"/>
              </a:rPr>
              <a:t>0% </a:t>
            </a:r>
            <a:endParaRPr lang="fr-FR" sz="1600" dirty="0"/>
          </a:p>
        </p:txBody>
      </p:sp>
      <p:sp>
        <p:nvSpPr>
          <p:cNvPr id="13" name="Rectangle 12"/>
          <p:cNvSpPr/>
          <p:nvPr/>
        </p:nvSpPr>
        <p:spPr>
          <a:xfrm>
            <a:off x="2195736" y="5949280"/>
            <a:ext cx="708848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altLang="ja-JP" b="1" dirty="0" smtClean="0">
                <a:solidFill>
                  <a:srgbClr val="000066"/>
                </a:solidFill>
                <a:ea typeface="MS Mincho" pitchFamily="49" charset="-128"/>
                <a:cs typeface="Arial" pitchFamily="34" charset="0"/>
              </a:rPr>
              <a:t>|</a:t>
            </a:r>
          </a:p>
          <a:p>
            <a:r>
              <a:rPr lang="fr-FR" altLang="ja-JP" sz="1600" b="1" dirty="0" smtClean="0">
                <a:solidFill>
                  <a:srgbClr val="000066"/>
                </a:solidFill>
                <a:ea typeface="MS Mincho" pitchFamily="49" charset="-128"/>
                <a:cs typeface="Arial" pitchFamily="34" charset="0"/>
              </a:rPr>
              <a:t>100%</a:t>
            </a:r>
            <a:endParaRPr lang="fr-FR" sz="1600" dirty="0"/>
          </a:p>
        </p:txBody>
      </p:sp>
      <p:sp>
        <p:nvSpPr>
          <p:cNvPr id="14" name="Rectangle 13"/>
          <p:cNvSpPr/>
          <p:nvPr/>
        </p:nvSpPr>
        <p:spPr>
          <a:xfrm>
            <a:off x="3563888" y="5229200"/>
            <a:ext cx="48965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ja-JP" sz="2400" b="1" dirty="0" smtClean="0">
                <a:solidFill>
                  <a:srgbClr val="000066"/>
                </a:solidFill>
                <a:latin typeface="+mn-lt"/>
                <a:ea typeface="MS Mincho" pitchFamily="49" charset="-128"/>
                <a:cs typeface="Arial" pitchFamily="34" charset="0"/>
              </a:rPr>
              <a:t>De plus, elle est « rétrécie » en hiver par le chargeur.</a:t>
            </a:r>
            <a:endParaRPr lang="fr-FR" sz="2400" dirty="0">
              <a:latin typeface="+mn-lt"/>
            </a:endParaRPr>
          </a:p>
        </p:txBody>
      </p:sp>
      <p:pic>
        <p:nvPicPr>
          <p:cNvPr id="8" name="Picture 3" descr="C:\Users\Dudu\Desktop\Sans titre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560" y="5085184"/>
            <a:ext cx="2448272" cy="100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2" grpId="0"/>
      <p:bldP spid="13" grpId="0"/>
      <p:bldP spid="1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Dudu\Desktop\kWh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3861048"/>
            <a:ext cx="2520280" cy="2442333"/>
          </a:xfrm>
          <a:prstGeom prst="rect">
            <a:avLst/>
          </a:prstGeom>
          <a:noFill/>
        </p:spPr>
      </p:pic>
      <p:pic>
        <p:nvPicPr>
          <p:cNvPr id="3074" name="Picture 2" descr="C:\Users\Dudu\Desktop\acoze\5 bonnes raisons-idees recus-sur-VE\bulles et autres dessins\05_6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124971"/>
            <a:ext cx="3091433" cy="3081681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43808" y="1916832"/>
            <a:ext cx="3024336" cy="1584176"/>
          </a:xfrm>
        </p:spPr>
        <p:txBody>
          <a:bodyPr/>
          <a:lstStyle/>
          <a:p>
            <a:r>
              <a:rPr lang="fr-FR" sz="32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Consommation</a:t>
            </a:r>
            <a:br>
              <a:rPr lang="fr-FR" sz="32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</a:br>
            <a:r>
              <a:rPr lang="fr-FR" sz="32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en kWh/100 km</a:t>
            </a:r>
            <a:br>
              <a:rPr lang="fr-FR" sz="32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</a:br>
            <a:r>
              <a:rPr lang="fr-FR" sz="32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et autonomie</a:t>
            </a:r>
            <a:endParaRPr lang="fr-FR" sz="32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35696" y="1484784"/>
            <a:ext cx="5976664" cy="648072"/>
          </a:xfrm>
        </p:spPr>
        <p:txBody>
          <a:bodyPr/>
          <a:lstStyle/>
          <a:p>
            <a:pPr algn="l"/>
            <a:r>
              <a:rPr lang="fr-FR" sz="2400" b="1" dirty="0" smtClean="0">
                <a:solidFill>
                  <a:srgbClr val="000066"/>
                </a:solidFill>
              </a:rPr>
              <a:t>La </a:t>
            </a:r>
            <a:r>
              <a:rPr lang="fr-FR" sz="26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</a:rPr>
              <a:t>capacité</a:t>
            </a:r>
            <a:r>
              <a:rPr lang="fr-FR" sz="2400" b="1" dirty="0" smtClean="0">
                <a:ln>
                  <a:solidFill>
                    <a:schemeClr val="bg1"/>
                  </a:solidFill>
                </a:ln>
                <a:solidFill>
                  <a:srgbClr val="000066"/>
                </a:solidFill>
              </a:rPr>
              <a:t> </a:t>
            </a:r>
            <a:r>
              <a:rPr lang="fr-FR" sz="2400" b="1" dirty="0" smtClean="0">
                <a:solidFill>
                  <a:srgbClr val="000066"/>
                </a:solidFill>
              </a:rPr>
              <a:t>des batteries s’exprime en </a:t>
            </a:r>
            <a:r>
              <a:rPr lang="fr-FR" sz="26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kWh</a:t>
            </a:r>
            <a:r>
              <a:rPr lang="fr-FR" sz="2400" b="1" dirty="0" smtClean="0">
                <a:solidFill>
                  <a:srgbClr val="000066"/>
                </a:solidFill>
              </a:rPr>
              <a:t>.</a:t>
            </a:r>
            <a:endParaRPr lang="fr-FR" sz="2400" b="1" dirty="0">
              <a:solidFill>
                <a:srgbClr val="000066"/>
              </a:solidFill>
            </a:endParaRPr>
          </a:p>
        </p:txBody>
      </p:sp>
      <p:pic>
        <p:nvPicPr>
          <p:cNvPr id="4100" name="Picture 4" descr="C:\Users\Dudu\Desktop\04-new-renault-zoe-mars-r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420888"/>
            <a:ext cx="2376264" cy="1188132"/>
          </a:xfrm>
          <a:prstGeom prst="rect">
            <a:avLst/>
          </a:prstGeom>
          <a:noFill/>
        </p:spPr>
      </p:pic>
      <p:pic>
        <p:nvPicPr>
          <p:cNvPr id="4102" name="Picture 6" descr="C:\Users\Dudu\Desktop\model-s-red@2x-png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420888"/>
            <a:ext cx="2614731" cy="1131101"/>
          </a:xfrm>
          <a:prstGeom prst="rect">
            <a:avLst/>
          </a:prstGeom>
          <a:noFill/>
        </p:spPr>
      </p:pic>
      <p:sp>
        <p:nvSpPr>
          <p:cNvPr id="11" name="Titre 1"/>
          <p:cNvSpPr txBox="1">
            <a:spLocks/>
          </p:cNvSpPr>
          <p:nvPr/>
        </p:nvSpPr>
        <p:spPr bwMode="auto">
          <a:xfrm>
            <a:off x="1115616" y="3501008"/>
            <a:ext cx="324036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Renault Zoé:  </a:t>
            </a:r>
            <a:r>
              <a:rPr kumimoji="0" lang="fr-FR" sz="2400" b="1" i="0" u="none" strike="noStrike" kern="1200" cap="none" spc="0" normalizeH="0" baseline="0" noProof="0" dirty="0" smtClean="0">
                <a:solidFill>
                  <a:srgbClr val="FF33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41 kWh</a:t>
            </a:r>
            <a:endParaRPr kumimoji="0" lang="fr-FR" sz="2400" b="1" i="0" u="none" strike="noStrike" kern="1200" cap="none" spc="0" normalizeH="0" baseline="0" noProof="0" dirty="0">
              <a:solidFill>
                <a:srgbClr val="FF33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 bwMode="auto">
          <a:xfrm>
            <a:off x="4644008" y="3501008"/>
            <a:ext cx="331236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Tesla Model S: </a:t>
            </a:r>
            <a:r>
              <a:rPr kumimoji="0" lang="fr-FR" sz="2400" b="1" i="0" u="none" strike="noStrike" kern="1200" cap="none" spc="0" normalizeH="0" baseline="0" noProof="0" dirty="0" smtClean="0">
                <a:solidFill>
                  <a:srgbClr val="FF33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100 kWh</a:t>
            </a:r>
            <a:endParaRPr kumimoji="0" lang="fr-FR" sz="2400" b="1" i="0" u="none" strike="noStrike" kern="1200" cap="none" spc="0" normalizeH="0" baseline="0" noProof="0" dirty="0">
              <a:solidFill>
                <a:srgbClr val="FF33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itre 1"/>
          <p:cNvSpPr txBox="1">
            <a:spLocks/>
          </p:cNvSpPr>
          <p:nvPr/>
        </p:nvSpPr>
        <p:spPr bwMode="auto">
          <a:xfrm>
            <a:off x="1043608" y="4365104"/>
            <a:ext cx="720080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hangingPunct="0"/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L’autonomie va dépendre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+mj-ea"/>
                <a:cs typeface="Calibri" pitchFamily="34" charset="0"/>
              </a:rPr>
              <a:t>de cette capacité, mais aussi</a:t>
            </a:r>
          </a:p>
          <a:p>
            <a:pPr lvl="0" eaLnBrk="0" hangingPunct="0"/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+mj-ea"/>
                <a:cs typeface="Calibri" pitchFamily="34" charset="0"/>
              </a:rPr>
              <a:t>de la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 consommation moyenne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kWh/100 km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).</a:t>
            </a:r>
            <a:endParaRPr lang="fr-FR" sz="800" b="1" dirty="0" smtClean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/>
            <a:endParaRPr lang="fr-FR" sz="800" b="1" dirty="0" smtClean="0">
              <a:solidFill>
                <a:srgbClr val="000066"/>
              </a:solidFill>
              <a:latin typeface="Calibri" pitchFamily="34" charset="0"/>
              <a:ea typeface="+mj-ea"/>
              <a:cs typeface="Calibri" pitchFamily="34" charset="0"/>
            </a:endParaRPr>
          </a:p>
          <a:p>
            <a:pPr lvl="0" eaLnBrk="0" hangingPunct="0"/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+mj-ea"/>
                <a:cs typeface="Calibri" pitchFamily="34" charset="0"/>
              </a:rPr>
              <a:t>On ne dit plus 5 litres/100km mais 13 kWh/100km</a:t>
            </a:r>
          </a:p>
        </p:txBody>
      </p:sp>
      <p:pic>
        <p:nvPicPr>
          <p:cNvPr id="10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95736" y="3284984"/>
            <a:ext cx="52565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defRPr/>
            </a:pP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- on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triple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la consommation d’énergie</a:t>
            </a:r>
          </a:p>
          <a:p>
            <a:pPr lvl="0" eaLnBrk="0" hangingPunct="0">
              <a:defRPr/>
            </a:pP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- on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divise par trois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l’autonomie.</a:t>
            </a:r>
          </a:p>
        </p:txBody>
      </p:sp>
      <p:pic>
        <p:nvPicPr>
          <p:cNvPr id="2051" name="Picture 3" descr="C:\Users\Dudu\Desktop\France_road_sign_B14_(130)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764704"/>
            <a:ext cx="1800000" cy="1800000"/>
          </a:xfrm>
          <a:prstGeom prst="rect">
            <a:avLst/>
          </a:prstGeom>
          <a:noFill/>
        </p:spPr>
      </p:pic>
      <p:pic>
        <p:nvPicPr>
          <p:cNvPr id="1027" name="Picture 3" descr="C:\Users\Dudu\Desktop\8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764704"/>
            <a:ext cx="1806498" cy="1800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899592" y="4437112"/>
            <a:ext cx="741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defRPr/>
            </a:pP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Vitesse, chauffage, climatisation, pneus neige, poids de la voiture, vent de face…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augmentent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la consommation.</a:t>
            </a:r>
          </a:p>
        </p:txBody>
      </p:sp>
      <p:pic>
        <p:nvPicPr>
          <p:cNvPr id="9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10" name="Picture 2" descr="C:\Users\Dudu\Desktop\Sans titr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1484784"/>
            <a:ext cx="720080" cy="28803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123728" y="2564904"/>
            <a:ext cx="5040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defRPr/>
            </a:pP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10 kWh/100		      30 kWh/100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Dudu\Desktop\abaque-zoé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8510706" cy="511256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67544" y="6093296"/>
            <a:ext cx="828092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00" b="1" dirty="0" smtClean="0">
                <a:solidFill>
                  <a:srgbClr val="000066"/>
                </a:solidFill>
                <a:latin typeface="+mn-lt"/>
              </a:rPr>
              <a:t>https://group.renault.com/RCW_BINARIES/ZE_Simulator/autonomy.php?country=france&amp;locale=fr</a:t>
            </a:r>
            <a:endParaRPr lang="fr-FR" sz="1500" b="1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2987824" y="5661248"/>
            <a:ext cx="360040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Simulateur d’autonomie :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udu\Desktop\acoze\5 bonnes raisons-idees recus-sur-VE\bulles et autres dessins\01-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484784"/>
            <a:ext cx="2664296" cy="2575156"/>
          </a:xfrm>
          <a:prstGeom prst="rect">
            <a:avLst/>
          </a:prstGeom>
          <a:noFill/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3347864" y="1988840"/>
            <a:ext cx="2448272" cy="1872208"/>
          </a:xfrm>
        </p:spPr>
        <p:txBody>
          <a:bodyPr/>
          <a:lstStyle/>
          <a:p>
            <a:r>
              <a:rPr lang="fr-FR" sz="36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Cycle NEDC</a:t>
            </a:r>
            <a:br>
              <a:rPr lang="fr-FR" sz="36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</a:br>
            <a:r>
              <a:rPr lang="fr-FR" sz="36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et WLTP</a:t>
            </a:r>
            <a:br>
              <a:rPr lang="fr-FR" sz="36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</a:br>
            <a:r>
              <a:rPr lang="fr-FR" sz="3600" b="1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Késaco</a:t>
            </a:r>
            <a:r>
              <a:rPr lang="fr-FR" sz="36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?</a:t>
            </a:r>
            <a:endParaRPr lang="fr-FR" sz="3600" b="1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7" name="Picture 3" descr="C:\Users\Dudu\Desktop\400-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4221088"/>
            <a:ext cx="3574502" cy="1512168"/>
          </a:xfrm>
          <a:prstGeom prst="rect">
            <a:avLst/>
          </a:prstGeom>
          <a:noFill/>
        </p:spPr>
      </p:pic>
      <p:pic>
        <p:nvPicPr>
          <p:cNvPr id="6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5536" y="188640"/>
            <a:ext cx="828092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defRPr/>
            </a:pP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NEDC:  New </a:t>
            </a:r>
            <a:r>
              <a:rPr lang="fr-FR" sz="2400" b="1" dirty="0" err="1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European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b="1" dirty="0" err="1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Driving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Cycle (1973). (Obsolète)</a:t>
            </a:r>
          </a:p>
          <a:p>
            <a:pPr lvl="0" eaLnBrk="0" hangingPunct="0">
              <a:defRPr/>
            </a:pP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WLTP:  </a:t>
            </a:r>
            <a:r>
              <a:rPr lang="en-US" sz="2400" b="1" dirty="0" smtClean="0">
                <a:solidFill>
                  <a:srgbClr val="000066"/>
                </a:solidFill>
                <a:latin typeface="+mn-lt"/>
              </a:rPr>
              <a:t>Worldwide Light vehicles Test Procedures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(Sept. 2018)</a:t>
            </a:r>
            <a:endParaRPr lang="fr-FR" sz="800" b="1" dirty="0" smtClean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>
              <a:defRPr/>
            </a:pPr>
            <a:r>
              <a:rPr lang="fr-FR" sz="8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fr-FR" sz="2400" b="1" dirty="0" smtClean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eaLnBrk="0" hangingPunct="0">
              <a:defRPr/>
            </a:pP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Cycles d’homologation que subissent tous les nouveaux véhicules, permettant de comparer leurs performances.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83968" y="2132856"/>
            <a:ext cx="46085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defRPr/>
            </a:pP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Le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NEDC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était réalisé uniquement sur banc d’essai. Les résultats ne reflétaient pas les conditions réelles d’utilisation. Facile à tromper avec un logiciel truqueur.</a:t>
            </a:r>
            <a:endParaRPr lang="fr-FR" sz="2400" b="1" dirty="0" smtClean="0">
              <a:solidFill>
                <a:srgbClr val="000066"/>
              </a:solidFill>
              <a:latin typeface="+mn-lt"/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060848"/>
            <a:ext cx="3312368" cy="2164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509120"/>
            <a:ext cx="3903127" cy="1959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4283968" y="4653136"/>
            <a:ext cx="46805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defRPr/>
            </a:pP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Le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WLTP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est en partie réalisé sur route. </a:t>
            </a:r>
            <a:r>
              <a:rPr lang="fr-FR" sz="2400" b="1" dirty="0" smtClean="0">
                <a:solidFill>
                  <a:srgbClr val="000066"/>
                </a:solidFill>
                <a:latin typeface="+mn-lt"/>
                <a:cs typeface="Calibri" pitchFamily="34" charset="0"/>
              </a:rPr>
              <a:t>Il s</a:t>
            </a:r>
            <a:r>
              <a:rPr lang="fr-FR" sz="2400" b="1" dirty="0" smtClean="0">
                <a:solidFill>
                  <a:srgbClr val="000066"/>
                </a:solidFill>
                <a:latin typeface="+mn-lt"/>
              </a:rPr>
              <a:t>e rapproche d'une utilisation plus réaliste dans la vie de tous les jours. </a:t>
            </a:r>
            <a:endParaRPr lang="fr-FR" sz="2400" b="1" dirty="0" smtClean="0">
              <a:solidFill>
                <a:srgbClr val="000066"/>
              </a:solidFill>
              <a:latin typeface="+mn-lt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15816" y="2214736"/>
            <a:ext cx="5976664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altLang="ja-JP" sz="2400" b="1" dirty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Son </a:t>
            </a:r>
            <a:r>
              <a:rPr lang="fr-FR" altLang="ja-JP" sz="2700" b="1" dirty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+mj-lt"/>
                <a:ea typeface="MS Mincho" pitchFamily="49" charset="-128"/>
                <a:cs typeface="Arial" pitchFamily="34" charset="0"/>
              </a:rPr>
              <a:t>moteur </a:t>
            </a:r>
            <a:r>
              <a:rPr lang="fr-FR" altLang="ja-JP" sz="27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+mj-lt"/>
                <a:ea typeface="MS Mincho" pitchFamily="49" charset="-128"/>
                <a:cs typeface="Arial" pitchFamily="34" charset="0"/>
              </a:rPr>
              <a:t>électrique</a:t>
            </a:r>
            <a:r>
              <a:rPr lang="fr-FR" altLang="ja-JP" sz="2700" b="1" dirty="0" smtClean="0">
                <a:ln>
                  <a:solidFill>
                    <a:schemeClr val="bg1"/>
                  </a:solidFill>
                </a:ln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 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fonctionne grâce à un </a:t>
            </a:r>
            <a:r>
              <a:rPr lang="fr-FR" altLang="ja-JP" sz="2400" b="1" dirty="0" smtClean="0">
                <a:solidFill>
                  <a:srgbClr val="FF3300"/>
                </a:solidFill>
                <a:latin typeface="+mj-lt"/>
                <a:ea typeface="MS Mincho" pitchFamily="49" charset="-128"/>
                <a:cs typeface="Arial" pitchFamily="34" charset="0"/>
              </a:rPr>
              <a:t>champ magnétique </a:t>
            </a:r>
            <a:r>
              <a:rPr lang="fr-FR" altLang="ja-JP" sz="2400" b="1" dirty="0" smtClean="0">
                <a:solidFill>
                  <a:srgbClr val="000066"/>
                </a:solidFill>
                <a:latin typeface="+mn-lt"/>
                <a:ea typeface="MS Mincho" pitchFamily="49" charset="-128"/>
                <a:cs typeface="Arial" pitchFamily="34" charset="0"/>
              </a:rPr>
              <a:t>puissant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, généré dans un </a:t>
            </a:r>
            <a:r>
              <a:rPr lang="fr-FR" altLang="ja-JP" sz="2400" b="1" dirty="0" smtClean="0">
                <a:solidFill>
                  <a:srgbClr val="FF3300"/>
                </a:solidFill>
                <a:latin typeface="+mn-lt"/>
                <a:ea typeface="MS Mincho" pitchFamily="49" charset="-128"/>
                <a:cs typeface="Arial" pitchFamily="34" charset="0"/>
              </a:rPr>
              <a:t>stator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 qui fait tourner un </a:t>
            </a:r>
            <a:r>
              <a:rPr lang="fr-FR" altLang="ja-JP" sz="2400" b="1" dirty="0" smtClean="0">
                <a:solidFill>
                  <a:srgbClr val="FF3300"/>
                </a:solidFill>
                <a:latin typeface="+mn-lt"/>
                <a:ea typeface="MS Mincho" pitchFamily="49" charset="-128"/>
                <a:cs typeface="Arial" pitchFamily="34" charset="0"/>
              </a:rPr>
              <a:t>rotor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. </a:t>
            </a:r>
          </a:p>
        </p:txBody>
      </p:sp>
      <p:pic>
        <p:nvPicPr>
          <p:cNvPr id="10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060848"/>
            <a:ext cx="2350415" cy="1402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538184"/>
            <a:ext cx="1728192" cy="155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5157192"/>
            <a:ext cx="1728193" cy="155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2915816" y="3933056"/>
            <a:ext cx="59046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Un </a:t>
            </a:r>
            <a:r>
              <a:rPr lang="fr-FR" altLang="ja-JP" sz="2400" b="1" dirty="0" smtClean="0">
                <a:solidFill>
                  <a:srgbClr val="FF3300"/>
                </a:solidFill>
                <a:latin typeface="+mj-lt"/>
                <a:ea typeface="MS Mincho" pitchFamily="49" charset="-128"/>
                <a:cs typeface="Arial" pitchFamily="34" charset="0"/>
              </a:rPr>
              <a:t>boitier électronique 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règle la puissance de ce champ magnétique.</a:t>
            </a: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2915816" y="5589240"/>
            <a:ext cx="56886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Un </a:t>
            </a:r>
            <a:r>
              <a:rPr lang="fr-FR" altLang="ja-JP" sz="2400" b="1" dirty="0" smtClean="0">
                <a:solidFill>
                  <a:srgbClr val="FF3300"/>
                </a:solidFill>
                <a:latin typeface="+mj-lt"/>
                <a:ea typeface="MS Mincho" pitchFamily="49" charset="-128"/>
                <a:cs typeface="Arial" pitchFamily="34" charset="0"/>
              </a:rPr>
              <a:t>réducteur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 entraine la rotation des roues.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116632"/>
            <a:ext cx="4032448" cy="1785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588224" y="3573016"/>
            <a:ext cx="8947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NEDC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12160" y="4293096"/>
            <a:ext cx="8866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WLTP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3573016"/>
            <a:ext cx="388843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4293096"/>
            <a:ext cx="3312368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5292080" y="3573016"/>
            <a:ext cx="11176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sz="24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540 km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16016" y="4293096"/>
            <a:ext cx="11176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sz="2400" b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470 </a:t>
            </a:r>
            <a:r>
              <a:rPr lang="fr-FR" sz="24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km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07704" y="2924944"/>
            <a:ext cx="52965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Hyundai Kona </a:t>
            </a:r>
            <a:r>
              <a:rPr lang="fr-FR" sz="2400" b="1" dirty="0" err="1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electric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64 kWh (fin 2018)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5013176"/>
            <a:ext cx="288032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4283968" y="5013176"/>
            <a:ext cx="11176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sz="24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430 km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652120" y="5013176"/>
            <a:ext cx="8630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Réels</a:t>
            </a:r>
          </a:p>
        </p:txBody>
      </p:sp>
      <p:pic>
        <p:nvPicPr>
          <p:cNvPr id="2050" name="Picture 2" descr="C:\Users\Dudu\Desktop\2018-03-26_18h00_5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692696"/>
            <a:ext cx="4475265" cy="2055621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 rot="20423223">
            <a:off x="861924" y="2666898"/>
            <a:ext cx="995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Exemple</a:t>
            </a:r>
          </a:p>
        </p:txBody>
      </p:sp>
      <p:pic>
        <p:nvPicPr>
          <p:cNvPr id="18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15" grpId="0"/>
      <p:bldP spid="1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3861048"/>
            <a:ext cx="3615279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Dudu\Desktop\acoze\5 bonnes raisons-idees recus-sur-VE\bulles et autres dessins\0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692696"/>
            <a:ext cx="3074293" cy="3074293"/>
          </a:xfrm>
          <a:prstGeom prst="rect">
            <a:avLst/>
          </a:prstGeom>
          <a:noFill/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3347864" y="1484784"/>
            <a:ext cx="2592288" cy="1440160"/>
          </a:xfrm>
        </p:spPr>
        <p:txBody>
          <a:bodyPr/>
          <a:lstStyle/>
          <a:p>
            <a:r>
              <a:rPr lang="fr-FR" sz="32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Un mot sur</a:t>
            </a:r>
            <a:br>
              <a:rPr lang="fr-FR" sz="32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</a:br>
            <a:r>
              <a:rPr lang="fr-FR" sz="32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le freinage régénératif</a:t>
            </a:r>
            <a:endParaRPr lang="fr-FR" sz="32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9552" y="908720"/>
            <a:ext cx="828092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defRPr/>
            </a:pP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Le freinage régénératif permet de diviser par </a:t>
            </a:r>
            <a:r>
              <a:rPr lang="fr-FR" sz="26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4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les émissions de particules par les plaquettes de frein.</a:t>
            </a:r>
            <a:endParaRPr lang="fr-FR" sz="800" b="1" dirty="0" smtClean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>
              <a:defRPr/>
            </a:pPr>
            <a:r>
              <a:rPr lang="fr-FR" sz="8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fr-FR" sz="2400" b="1" dirty="0" smtClean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>
              <a:defRPr/>
            </a:pP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Mais ce n’est pas le plus efficace pour gagner en autonomie.</a:t>
            </a:r>
            <a:endParaRPr lang="fr-FR" sz="800" b="1" dirty="0" smtClean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>
              <a:defRPr/>
            </a:pPr>
            <a:r>
              <a:rPr lang="fr-FR" sz="8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fr-FR" sz="2400" b="1" dirty="0" smtClean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>
              <a:defRPr/>
            </a:pP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La régénération ne récupère que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80%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du surplus d’énergie dépensée.</a:t>
            </a:r>
          </a:p>
        </p:txBody>
      </p:sp>
      <p:sp>
        <p:nvSpPr>
          <p:cNvPr id="8" name="Rectangle 7"/>
          <p:cNvSpPr/>
          <p:nvPr/>
        </p:nvSpPr>
        <p:spPr>
          <a:xfrm>
            <a:off x="539552" y="3356992"/>
            <a:ext cx="835292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defRPr/>
            </a:pP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Le plus efficace est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« la roue libre ».</a:t>
            </a:r>
            <a:r>
              <a:rPr lang="fr-FR" sz="8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lvl="0" eaLnBrk="0" hangingPunct="0">
              <a:defRPr/>
            </a:pPr>
            <a:r>
              <a:rPr lang="fr-FR" sz="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</a:b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La voiture ne freine pas quand on lève le pied de l’accélérateur. Elle continue d’avancer grâce à son énergie cinétique, en ne consommant aucun kW.</a:t>
            </a:r>
            <a:endParaRPr lang="fr-FR" sz="800" b="1" dirty="0" smtClean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>
              <a:defRPr/>
            </a:pPr>
            <a:r>
              <a:rPr lang="fr-FR" sz="8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lvl="0" eaLnBrk="0" hangingPunct="0">
              <a:defRPr/>
            </a:pPr>
            <a:r>
              <a:rPr lang="fr-FR" sz="8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lvl="0" eaLnBrk="0" hangingPunct="0">
              <a:defRPr/>
            </a:pPr>
            <a:r>
              <a:rPr lang="fr-FR" sz="8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fr-FR" sz="2400" b="1" dirty="0" smtClean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>
              <a:defRPr/>
            </a:pP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Les TGV roulent jusqu’à 60 km en roue libre.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	</a:t>
            </a:r>
          </a:p>
        </p:txBody>
      </p:sp>
      <p:pic>
        <p:nvPicPr>
          <p:cNvPr id="3074" name="Picture 2" descr="Résultat de recherche d'images pour &quot;tgv roulant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4797152"/>
            <a:ext cx="2088232" cy="1392155"/>
          </a:xfrm>
          <a:prstGeom prst="rect">
            <a:avLst/>
          </a:prstGeom>
          <a:noFill/>
        </p:spPr>
      </p:pic>
      <p:pic>
        <p:nvPicPr>
          <p:cNvPr id="6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07904" y="332656"/>
            <a:ext cx="532859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defRPr/>
            </a:pP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La </a:t>
            </a:r>
            <a:r>
              <a:rPr lang="fr-FR" sz="26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Hyundai </a:t>
            </a:r>
            <a:r>
              <a:rPr lang="fr-FR" sz="2600" b="1" dirty="0" err="1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Ioniq</a:t>
            </a:r>
            <a:r>
              <a:rPr lang="fr-FR" sz="26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est équipée de cette fonction roue libre. </a:t>
            </a:r>
            <a:endParaRPr lang="fr-FR" sz="800" b="1" dirty="0" smtClean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>
              <a:defRPr/>
            </a:pPr>
            <a:r>
              <a:rPr lang="fr-FR" sz="8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fr-FR" sz="2400" b="1" dirty="0" smtClean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>
              <a:defRPr/>
            </a:pP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Malgré une batterie de </a:t>
            </a:r>
            <a:r>
              <a:rPr lang="fr-FR" sz="26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28,5</a:t>
            </a:r>
            <a:r>
              <a:rPr lang="fr-FR" sz="26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kWh, elle a une autonomie qui s’approche d’une Renault Zoé de </a:t>
            </a:r>
            <a:r>
              <a:rPr lang="fr-FR" sz="26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41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kWh.</a:t>
            </a:r>
            <a:endParaRPr lang="fr-FR" sz="800" b="1" dirty="0" smtClean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>
              <a:defRPr/>
            </a:pPr>
            <a:r>
              <a:rPr lang="fr-FR" sz="8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eaLnBrk="0" hangingPunct="0">
              <a:defRPr/>
            </a:pPr>
            <a:endParaRPr lang="fr-FR" sz="800" b="1" dirty="0" smtClean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eaLnBrk="0" hangingPunct="0">
              <a:defRPr/>
            </a:pPr>
            <a:endParaRPr lang="fr-FR" sz="800" b="1" dirty="0" smtClean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eaLnBrk="0" hangingPunct="0">
              <a:defRPr/>
            </a:pPr>
            <a:r>
              <a:rPr lang="fr-FR" sz="8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Par contre, le freinage régénératif fait merveille dans les descentes. Il permet de recharger gratuitement la batterie.</a:t>
            </a:r>
            <a:endParaRPr lang="fr-FR" sz="800" b="1" dirty="0" smtClean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eaLnBrk="0" hangingPunct="0">
              <a:defRPr/>
            </a:pPr>
            <a:r>
              <a:rPr lang="fr-FR" sz="8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fr-FR" sz="2400" b="1" dirty="0" smtClean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eaLnBrk="0" hangingPunct="0">
              <a:defRPr/>
            </a:pP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En montagne lors d’une descente de 10 km, on peut gagner jusqu’à 40 km  d’autonomie.</a:t>
            </a:r>
            <a:endParaRPr lang="fr-FR" sz="800" b="1" dirty="0" smtClean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6" descr="C:\Users\Dudu\Desktop\hyundai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3275792" cy="1789377"/>
          </a:xfrm>
          <a:prstGeom prst="rect">
            <a:avLst/>
          </a:prstGeom>
          <a:noFill/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068960"/>
            <a:ext cx="3343229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619672" y="5085184"/>
            <a:ext cx="59594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Ce que ne fera jamais une voiture thermique.</a:t>
            </a:r>
          </a:p>
        </p:txBody>
      </p:sp>
      <p:pic>
        <p:nvPicPr>
          <p:cNvPr id="6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67544" y="5517232"/>
            <a:ext cx="84630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Au quotidien, on peut se contenter du freinage régénératif , mais</a:t>
            </a:r>
          </a:p>
          <a:p>
            <a:pPr eaLnBrk="0" hangingPunct="0">
              <a:defRPr/>
            </a:pP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en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anticipant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pour ménager les plaquettes de frein.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2420888"/>
            <a:ext cx="3528392" cy="1748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4509120"/>
            <a:ext cx="599699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83568" y="764704"/>
            <a:ext cx="813690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A l’inverse, la Nissan </a:t>
            </a:r>
            <a:r>
              <a:rPr lang="fr-FR" sz="2400" b="1" dirty="0" err="1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Leaf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privilégie le freinage régénératif. </a:t>
            </a:r>
            <a:b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</a:b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La pédale d’accélérateur devient une « </a:t>
            </a:r>
            <a:r>
              <a:rPr lang="fr-FR" sz="26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e-</a:t>
            </a:r>
            <a:r>
              <a:rPr lang="fr-FR" sz="2600" b="1" dirty="0" err="1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Pedal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 ». La relâche de cette e-</a:t>
            </a:r>
            <a:r>
              <a:rPr lang="fr-FR" sz="2400" b="1" dirty="0" err="1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Pedal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permet de ralentir ou de stopper la voiture.</a:t>
            </a:r>
          </a:p>
        </p:txBody>
      </p:sp>
      <p:pic>
        <p:nvPicPr>
          <p:cNvPr id="7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3" descr="image035(1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213" y="549275"/>
            <a:ext cx="144145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4" name="WordArt 5"/>
          <p:cNvSpPr>
            <a:spLocks noChangeArrowheads="1" noChangeShapeType="1" noTextEdit="1"/>
          </p:cNvSpPr>
          <p:nvPr/>
        </p:nvSpPr>
        <p:spPr bwMode="auto">
          <a:xfrm>
            <a:off x="1835150" y="2205038"/>
            <a:ext cx="5761038" cy="1368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 dirty="0" smtClean="0">
                <a:ln w="9525">
                  <a:solidFill>
                    <a:srgbClr val="000054"/>
                  </a:solidFill>
                  <a:round/>
                  <a:headEnd/>
                  <a:tailEnd/>
                </a:ln>
                <a:solidFill>
                  <a:srgbClr val="000054"/>
                </a:solidFill>
                <a:latin typeface="Arial"/>
                <a:cs typeface="Arial"/>
              </a:rPr>
              <a:t>Le bon </a:t>
            </a:r>
            <a:r>
              <a:rPr lang="fr-FR" sz="3600" kern="10" dirty="0">
                <a:ln w="9525">
                  <a:solidFill>
                    <a:srgbClr val="000054"/>
                  </a:solidFill>
                  <a:round/>
                  <a:headEnd/>
                  <a:tailEnd/>
                </a:ln>
                <a:solidFill>
                  <a:srgbClr val="000054"/>
                </a:solidFill>
                <a:latin typeface="Arial"/>
                <a:cs typeface="Arial"/>
              </a:rPr>
              <a:t>usage des</a:t>
            </a:r>
          </a:p>
          <a:p>
            <a:pPr algn="ctr"/>
            <a:r>
              <a:rPr lang="fr-FR" sz="3600" kern="10" dirty="0">
                <a:ln w="9525">
                  <a:solidFill>
                    <a:srgbClr val="000054"/>
                  </a:solidFill>
                  <a:round/>
                  <a:headEnd/>
                  <a:tailEnd/>
                </a:ln>
                <a:solidFill>
                  <a:srgbClr val="000054"/>
                </a:solidFill>
                <a:latin typeface="Arial"/>
                <a:cs typeface="Arial"/>
              </a:rPr>
              <a:t>Bornes Publiques de Recharge</a:t>
            </a:r>
          </a:p>
        </p:txBody>
      </p:sp>
      <p:sp>
        <p:nvSpPr>
          <p:cNvPr id="44035" name="WordArt 6"/>
          <p:cNvSpPr>
            <a:spLocks noChangeArrowheads="1" noChangeShapeType="1" noTextEdit="1"/>
          </p:cNvSpPr>
          <p:nvPr/>
        </p:nvSpPr>
        <p:spPr bwMode="auto">
          <a:xfrm>
            <a:off x="2700338" y="4005263"/>
            <a:ext cx="720725" cy="12239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 dirty="0">
                <a:ln w="0">
                  <a:noFill/>
                  <a:round/>
                  <a:headEnd/>
                  <a:tailEnd/>
                </a:ln>
                <a:solidFill>
                  <a:srgbClr val="FF3300"/>
                </a:solidFill>
                <a:latin typeface="Arial"/>
                <a:cs typeface="Arial"/>
              </a:rPr>
              <a:t>5</a:t>
            </a:r>
          </a:p>
        </p:txBody>
      </p:sp>
      <p:sp>
        <p:nvSpPr>
          <p:cNvPr id="44036" name="WordArt 7"/>
          <p:cNvSpPr>
            <a:spLocks noChangeArrowheads="1" noChangeShapeType="1" noTextEdit="1"/>
          </p:cNvSpPr>
          <p:nvPr/>
        </p:nvSpPr>
        <p:spPr bwMode="auto">
          <a:xfrm>
            <a:off x="2700338" y="5445125"/>
            <a:ext cx="3887787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>
                <a:ln w="3175">
                  <a:noFill/>
                  <a:round/>
                  <a:headEnd/>
                  <a:tailEnd/>
                </a:ln>
                <a:solidFill>
                  <a:srgbClr val="FF3300"/>
                </a:solidFill>
                <a:latin typeface="Arial"/>
                <a:cs typeface="Arial"/>
              </a:rPr>
              <a:t>l'électromobiliste</a:t>
            </a:r>
          </a:p>
          <a:p>
            <a:pPr algn="ctr"/>
            <a:r>
              <a:rPr lang="fr-FR" sz="3600" b="1" kern="10">
                <a:ln w="3175">
                  <a:noFill/>
                  <a:round/>
                  <a:headEnd/>
                  <a:tailEnd/>
                </a:ln>
                <a:solidFill>
                  <a:srgbClr val="FF3300"/>
                </a:solidFill>
                <a:latin typeface="Arial"/>
                <a:cs typeface="Arial"/>
              </a:rPr>
              <a:t>courtois</a:t>
            </a:r>
          </a:p>
        </p:txBody>
      </p:sp>
      <p:sp>
        <p:nvSpPr>
          <p:cNvPr id="44037" name="WordArt 8"/>
          <p:cNvSpPr>
            <a:spLocks noChangeArrowheads="1" noChangeShapeType="1" noTextEdit="1"/>
          </p:cNvSpPr>
          <p:nvPr/>
        </p:nvSpPr>
        <p:spPr bwMode="auto">
          <a:xfrm>
            <a:off x="3563938" y="3860800"/>
            <a:ext cx="2951162" cy="1441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>
                <a:ln w="3175">
                  <a:noFill/>
                  <a:round/>
                  <a:headEnd/>
                  <a:tailEnd/>
                </a:ln>
                <a:solidFill>
                  <a:srgbClr val="FF3300"/>
                </a:solidFill>
                <a:latin typeface="Arial"/>
                <a:cs typeface="Arial"/>
              </a:rPr>
              <a:t>Les  </a:t>
            </a:r>
          </a:p>
          <a:p>
            <a:pPr algn="ctr"/>
            <a:r>
              <a:rPr lang="fr-FR" sz="3600" b="1" kern="10">
                <a:ln w="3175">
                  <a:noFill/>
                  <a:round/>
                  <a:headEnd/>
                  <a:tailEnd/>
                </a:ln>
                <a:solidFill>
                  <a:srgbClr val="FF3300"/>
                </a:solidFill>
                <a:latin typeface="Arial"/>
                <a:cs typeface="Arial"/>
              </a:rPr>
              <a:t>commandements</a:t>
            </a:r>
          </a:p>
          <a:p>
            <a:pPr algn="ctr"/>
            <a:r>
              <a:rPr lang="fr-FR" sz="3600" b="1" kern="10">
                <a:ln w="3175">
                  <a:noFill/>
                  <a:round/>
                  <a:headEnd/>
                  <a:tailEnd/>
                </a:ln>
                <a:solidFill>
                  <a:srgbClr val="FF3300"/>
                </a:solidFill>
                <a:latin typeface="Arial"/>
                <a:cs typeface="Arial"/>
              </a:rPr>
              <a:t>de  </a:t>
            </a:r>
          </a:p>
        </p:txBody>
      </p:sp>
      <p:pic>
        <p:nvPicPr>
          <p:cNvPr id="44038" name="Picture 8" descr="Sans tit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620713"/>
            <a:ext cx="18002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/>
      <p:bldP spid="44036" grpId="0"/>
      <p:bldP spid="4403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2" descr="bmw_corri_door-640x4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2636912"/>
            <a:ext cx="4324396" cy="2880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8" descr="pannea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04664"/>
            <a:ext cx="3024584" cy="3990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179512" y="4509120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Sur ce panneau, les 2 éléments importants sont:</a:t>
            </a:r>
            <a:endParaRPr lang="fr-FR" sz="2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95536" y="5301208"/>
            <a:ext cx="3672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Stationnement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 INTERDIT</a:t>
            </a:r>
          </a:p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sauf pour…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fr-FR" sz="24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</a:br>
            <a:r>
              <a:rPr lang="fr-FR" sz="22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… en cours de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RECHARGE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ZoneTexte 4"/>
          <p:cNvSpPr txBox="1">
            <a:spLocks noChangeArrowheads="1"/>
          </p:cNvSpPr>
          <p:nvPr/>
        </p:nvSpPr>
        <p:spPr bwMode="auto">
          <a:xfrm>
            <a:off x="5508625" y="404813"/>
            <a:ext cx="3167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fr-FR" sz="2400" b="1">
                <a:solidFill>
                  <a:srgbClr val="00206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fr-FR" sz="3200" b="1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6082" name="Rectangle 5"/>
          <p:cNvSpPr>
            <a:spLocks noChangeArrowheads="1"/>
          </p:cNvSpPr>
          <p:nvPr/>
        </p:nvSpPr>
        <p:spPr bwMode="auto">
          <a:xfrm>
            <a:off x="468313" y="3068638"/>
            <a:ext cx="8207375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Une place de recharge n'est pas une place de stationnement. </a:t>
            </a:r>
            <a:endParaRPr lang="fr-FR" sz="1000" b="1" dirty="0">
              <a:solidFill>
                <a:srgbClr val="000066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just"/>
            <a:endParaRPr lang="fr-FR" sz="1000" b="1" dirty="0">
              <a:solidFill>
                <a:srgbClr val="000066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just"/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L’emplacement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devant une pompe à essence n’est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pas non plus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une place de parking. Je la laisse à ceux qui ont besoin de « </a:t>
            </a:r>
            <a:r>
              <a:rPr lang="fr-FR" sz="2400" b="1" i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faire le plein 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». </a:t>
            </a:r>
            <a:endParaRPr lang="fr-FR" sz="1000" b="1" dirty="0">
              <a:solidFill>
                <a:srgbClr val="000066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/>
            <a:endParaRPr lang="fr-FR" sz="1000" b="1" dirty="0">
              <a:solidFill>
                <a:srgbClr val="00206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/>
            <a:r>
              <a:rPr lang="fr-FR" sz="2400" b="1" dirty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En cas de non respect, je m’expose à une contravention de 35 € et une mise en fourrière de mon véhicule. </a:t>
            </a:r>
            <a:endParaRPr lang="fr-FR" sz="1000" b="1" dirty="0">
              <a:solidFill>
                <a:srgbClr val="FF33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/>
            <a:endParaRPr lang="fr-FR" sz="1000" b="1" dirty="0">
              <a:solidFill>
                <a:srgbClr val="FF33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/>
            <a:r>
              <a:rPr lang="fr-FR" sz="2000" b="1" dirty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Article R417-10 du code de la route</a:t>
            </a:r>
          </a:p>
        </p:txBody>
      </p:sp>
      <p:pic>
        <p:nvPicPr>
          <p:cNvPr id="46083" name="Picture 5" descr="03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404664"/>
            <a:ext cx="4103688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WordArt 6"/>
          <p:cNvSpPr>
            <a:spLocks noChangeArrowheads="1" noChangeShapeType="1" noTextEdit="1"/>
          </p:cNvSpPr>
          <p:nvPr/>
        </p:nvSpPr>
        <p:spPr bwMode="auto">
          <a:xfrm>
            <a:off x="4211960" y="836712"/>
            <a:ext cx="3097212" cy="1728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 dirty="0">
                <a:ln w="317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Je ne me gare pas</a:t>
            </a:r>
          </a:p>
          <a:p>
            <a:pPr algn="ctr"/>
            <a:r>
              <a:rPr lang="fr-FR" sz="3600" kern="10" dirty="0">
                <a:ln w="317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sur une place réservée</a:t>
            </a:r>
          </a:p>
          <a:p>
            <a:pPr algn="ctr"/>
            <a:r>
              <a:rPr lang="fr-FR" sz="3600" kern="10" dirty="0">
                <a:ln w="317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à la recharge</a:t>
            </a:r>
          </a:p>
          <a:p>
            <a:pPr algn="ctr"/>
            <a:r>
              <a:rPr lang="fr-FR" sz="3600" kern="10" dirty="0">
                <a:ln w="317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si je ne charge pas</a:t>
            </a:r>
          </a:p>
        </p:txBody>
      </p:sp>
      <p:sp>
        <p:nvSpPr>
          <p:cNvPr id="46085" name="Text Box 7"/>
          <p:cNvSpPr txBox="1">
            <a:spLocks noChangeArrowheads="1"/>
          </p:cNvSpPr>
          <p:nvPr/>
        </p:nvSpPr>
        <p:spPr bwMode="auto">
          <a:xfrm>
            <a:off x="107504" y="980728"/>
            <a:ext cx="334405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3600" b="1" dirty="0">
                <a:solidFill>
                  <a:srgbClr val="000066"/>
                </a:solidFill>
                <a:latin typeface="Calibri" pitchFamily="34" charset="0"/>
              </a:rPr>
              <a:t>1</a:t>
            </a:r>
            <a:r>
              <a:rPr lang="fr-FR" sz="3600" b="1" baseline="30000" dirty="0">
                <a:solidFill>
                  <a:srgbClr val="000066"/>
                </a:solidFill>
                <a:latin typeface="Calibri" pitchFamily="34" charset="0"/>
              </a:rPr>
              <a:t>er</a:t>
            </a:r>
            <a:endParaRPr lang="fr-FR" sz="3600" b="1" dirty="0">
              <a:solidFill>
                <a:srgbClr val="000066"/>
              </a:solidFill>
              <a:latin typeface="Calibri" pitchFamily="34" charset="0"/>
            </a:endParaRPr>
          </a:p>
          <a:p>
            <a:pPr algn="ctr"/>
            <a:r>
              <a:rPr lang="fr-FR" sz="3600" b="1" dirty="0">
                <a:solidFill>
                  <a:srgbClr val="000066"/>
                </a:solidFill>
                <a:latin typeface="Calibri" pitchFamily="34" charset="0"/>
              </a:rPr>
              <a:t>commandement</a:t>
            </a:r>
          </a:p>
        </p:txBody>
      </p:sp>
      <p:pic>
        <p:nvPicPr>
          <p:cNvPr id="46086" name="Picture 8" descr="fourrie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5301208"/>
            <a:ext cx="2447925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ZoneTexte 4"/>
          <p:cNvSpPr txBox="1">
            <a:spLocks noChangeArrowheads="1"/>
          </p:cNvSpPr>
          <p:nvPr/>
        </p:nvSpPr>
        <p:spPr bwMode="auto">
          <a:xfrm>
            <a:off x="5508625" y="404813"/>
            <a:ext cx="3167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fr-FR" sz="2400" b="1">
                <a:solidFill>
                  <a:srgbClr val="00206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fr-FR" sz="3200" b="1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7106" name="Rectangle 4"/>
          <p:cNvSpPr>
            <a:spLocks noChangeArrowheads="1"/>
          </p:cNvSpPr>
          <p:nvPr/>
        </p:nvSpPr>
        <p:spPr bwMode="auto">
          <a:xfrm>
            <a:off x="539552" y="3140968"/>
            <a:ext cx="8064896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Quand ma charge est terminée, je ne laisse pas mon véhicule, même branché, sur la place de recharge.</a:t>
            </a:r>
          </a:p>
          <a:p>
            <a:pPr algn="just"/>
            <a:endParaRPr lang="fr-FR" sz="1000" b="1" dirty="0">
              <a:solidFill>
                <a:srgbClr val="002060"/>
              </a:solidFill>
              <a:latin typeface="Calibri" pitchFamily="34" charset="0"/>
            </a:endParaRPr>
          </a:p>
          <a:p>
            <a:pPr algn="just"/>
            <a:endParaRPr lang="fr-FR" sz="1000" b="1" dirty="0">
              <a:solidFill>
                <a:srgbClr val="002060"/>
              </a:solidFill>
              <a:latin typeface="Calibri" pitchFamily="34" charset="0"/>
            </a:endParaRPr>
          </a:p>
          <a:p>
            <a:pPr algn="just"/>
            <a:endParaRPr lang="fr-FR" sz="1000" b="1" dirty="0">
              <a:solidFill>
                <a:srgbClr val="002060"/>
              </a:solidFill>
              <a:latin typeface="Calibri" pitchFamily="34" charset="0"/>
            </a:endParaRPr>
          </a:p>
          <a:p>
            <a:pPr algn="just"/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Je libère immédiatement la place</a:t>
            </a:r>
          </a:p>
          <a:p>
            <a:pPr algn="just"/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pour les suivants, après avoir</a:t>
            </a:r>
          </a:p>
          <a:p>
            <a:pPr algn="just"/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bien respecté les consignes</a:t>
            </a:r>
          </a:p>
          <a:p>
            <a:pPr algn="just"/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d’arrêt de la borne.</a:t>
            </a:r>
            <a:r>
              <a:rPr lang="fr-FR" sz="24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</a:p>
        </p:txBody>
      </p:sp>
      <p:pic>
        <p:nvPicPr>
          <p:cNvPr id="47107" name="Picture 5" descr="01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3" y="260648"/>
            <a:ext cx="410445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WordArt 6"/>
          <p:cNvSpPr>
            <a:spLocks noChangeArrowheads="1" noChangeShapeType="1" noTextEdit="1"/>
          </p:cNvSpPr>
          <p:nvPr/>
        </p:nvSpPr>
        <p:spPr bwMode="auto">
          <a:xfrm>
            <a:off x="4211961" y="908720"/>
            <a:ext cx="3168352" cy="15841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 dirty="0">
                <a:ln w="317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Je reviens débrancher</a:t>
            </a:r>
          </a:p>
          <a:p>
            <a:pPr algn="ctr"/>
            <a:r>
              <a:rPr lang="fr-FR" sz="3600" kern="10" dirty="0">
                <a:ln w="317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et déplacer mon véhicule</a:t>
            </a:r>
          </a:p>
          <a:p>
            <a:pPr algn="ctr"/>
            <a:r>
              <a:rPr lang="fr-FR" sz="3600" kern="10" dirty="0">
                <a:ln w="317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dès la fin de charge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07504" y="980728"/>
            <a:ext cx="334405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3600" b="1" dirty="0">
                <a:solidFill>
                  <a:srgbClr val="000066"/>
                </a:solidFill>
                <a:latin typeface="Calibri" pitchFamily="34" charset="0"/>
              </a:rPr>
              <a:t>2</a:t>
            </a:r>
            <a:r>
              <a:rPr lang="fr-FR" sz="3600" b="1" baseline="30000" dirty="0">
                <a:solidFill>
                  <a:srgbClr val="000066"/>
                </a:solidFill>
                <a:latin typeface="Calibri" pitchFamily="34" charset="0"/>
              </a:rPr>
              <a:t>ème</a:t>
            </a:r>
            <a:endParaRPr lang="fr-FR" sz="3600" b="1" dirty="0">
              <a:solidFill>
                <a:srgbClr val="000066"/>
              </a:solidFill>
              <a:latin typeface="Calibri" pitchFamily="34" charset="0"/>
            </a:endParaRPr>
          </a:p>
          <a:p>
            <a:pPr algn="ctr"/>
            <a:r>
              <a:rPr lang="fr-FR" sz="3600" b="1" dirty="0">
                <a:solidFill>
                  <a:srgbClr val="000066"/>
                </a:solidFill>
                <a:latin typeface="Calibri" pitchFamily="34" charset="0"/>
              </a:rPr>
              <a:t>commandement</a:t>
            </a:r>
          </a:p>
        </p:txBody>
      </p:sp>
      <p:pic>
        <p:nvPicPr>
          <p:cNvPr id="1026" name="Picture 2" descr="C:\Users\Dudu\Desktop\placeV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4077072"/>
            <a:ext cx="3641871" cy="2016224"/>
          </a:xfrm>
          <a:prstGeom prst="rect">
            <a:avLst/>
          </a:prstGeom>
          <a:noFill/>
        </p:spPr>
      </p:pic>
      <p:pic>
        <p:nvPicPr>
          <p:cNvPr id="8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ZoneTexte 4"/>
          <p:cNvSpPr txBox="1">
            <a:spLocks noChangeArrowheads="1"/>
          </p:cNvSpPr>
          <p:nvPr/>
        </p:nvSpPr>
        <p:spPr bwMode="auto">
          <a:xfrm>
            <a:off x="5508625" y="404813"/>
            <a:ext cx="3167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fr-FR" sz="2400" b="1">
                <a:solidFill>
                  <a:srgbClr val="00206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fr-FR" sz="3200" b="1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8130" name="Rectangle 5"/>
          <p:cNvSpPr>
            <a:spLocks noChangeArrowheads="1"/>
          </p:cNvSpPr>
          <p:nvPr/>
        </p:nvSpPr>
        <p:spPr bwMode="auto">
          <a:xfrm>
            <a:off x="1043608" y="3356992"/>
            <a:ext cx="4680520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Ainsi, le conducteur suivant saura</a:t>
            </a:r>
          </a:p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dans combien de temps la borne</a:t>
            </a:r>
          </a:p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sera disponible.</a:t>
            </a:r>
            <a:endParaRPr lang="fr-FR" sz="10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endParaRPr lang="fr-FR" sz="1000" b="1" dirty="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fr-FR" sz="24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Cela peut lui éviter d'attendre</a:t>
            </a:r>
          </a:p>
          <a:p>
            <a:r>
              <a:rPr lang="fr-FR" sz="24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inutilement sur place.</a:t>
            </a:r>
            <a:endParaRPr lang="fr-FR" sz="2400" b="1" dirty="0">
              <a:solidFill>
                <a:srgbClr val="FF3300"/>
              </a:solidFill>
              <a:latin typeface="Verdana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8131" name="Picture 6" descr="03_3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404664"/>
            <a:ext cx="3744416" cy="252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WordArt 5"/>
          <p:cNvSpPr>
            <a:spLocks noChangeArrowheads="1" noChangeShapeType="1" noTextEdit="1"/>
          </p:cNvSpPr>
          <p:nvPr/>
        </p:nvSpPr>
        <p:spPr bwMode="auto">
          <a:xfrm>
            <a:off x="4211961" y="836712"/>
            <a:ext cx="3024336" cy="15121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 dirty="0">
                <a:ln w="317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Je pense à mettre</a:t>
            </a:r>
          </a:p>
          <a:p>
            <a:pPr algn="ctr"/>
            <a:r>
              <a:rPr lang="fr-FR" sz="3600" kern="10" dirty="0">
                <a:ln w="317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mon disque de recharge</a:t>
            </a:r>
          </a:p>
          <a:p>
            <a:pPr algn="ctr"/>
            <a:r>
              <a:rPr lang="fr-FR" sz="3600" kern="10" dirty="0">
                <a:ln w="317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sur le tableau de bord</a:t>
            </a:r>
          </a:p>
        </p:txBody>
      </p:sp>
      <p:pic>
        <p:nvPicPr>
          <p:cNvPr id="1026" name="Picture 2" descr="C:\Users\Dudu\Desktop\disqu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40791">
            <a:off x="5480978" y="3422177"/>
            <a:ext cx="2606581" cy="2616587"/>
          </a:xfrm>
          <a:prstGeom prst="rect">
            <a:avLst/>
          </a:prstGeom>
          <a:noFill/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07504" y="980728"/>
            <a:ext cx="334405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3600" b="1" dirty="0">
                <a:solidFill>
                  <a:srgbClr val="000066"/>
                </a:solidFill>
                <a:latin typeface="Calibri" pitchFamily="34" charset="0"/>
              </a:rPr>
              <a:t>3</a:t>
            </a:r>
            <a:r>
              <a:rPr lang="fr-FR" sz="3600" b="1" baseline="30000" dirty="0">
                <a:solidFill>
                  <a:srgbClr val="000066"/>
                </a:solidFill>
                <a:latin typeface="Calibri" pitchFamily="34" charset="0"/>
              </a:rPr>
              <a:t>ème</a:t>
            </a:r>
            <a:endParaRPr lang="fr-FR" sz="3600" b="1" dirty="0">
              <a:solidFill>
                <a:srgbClr val="000066"/>
              </a:solidFill>
              <a:latin typeface="Calibri" pitchFamily="34" charset="0"/>
            </a:endParaRPr>
          </a:p>
          <a:p>
            <a:pPr algn="ctr"/>
            <a:r>
              <a:rPr lang="fr-FR" sz="3600" b="1" dirty="0">
                <a:solidFill>
                  <a:srgbClr val="000066"/>
                </a:solidFill>
                <a:latin typeface="Calibri" pitchFamily="34" charset="0"/>
              </a:rPr>
              <a:t>commandement</a:t>
            </a:r>
          </a:p>
        </p:txBody>
      </p:sp>
      <p:pic>
        <p:nvPicPr>
          <p:cNvPr id="8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5364088" y="4349134"/>
            <a:ext cx="338437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La recharge de cette batterie se fait grâce à une </a:t>
            </a:r>
            <a:r>
              <a:rPr lang="fr-FR" altLang="ja-JP" sz="2400" b="1" dirty="0" smtClean="0">
                <a:solidFill>
                  <a:srgbClr val="FF3300"/>
                </a:solidFill>
                <a:latin typeface="+mj-lt"/>
                <a:ea typeface="MS Mincho" pitchFamily="49" charset="-128"/>
                <a:cs typeface="Arial" pitchFamily="34" charset="0"/>
              </a:rPr>
              <a:t>prise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 dédiée.</a:t>
            </a:r>
            <a:endParaRPr kumimoji="0" lang="fr-FR" altLang="ja-JP" sz="24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8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292080" y="908720"/>
            <a:ext cx="367240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Elle tire </a:t>
            </a:r>
            <a:r>
              <a:rPr lang="fr-FR" altLang="ja-JP" sz="2400" b="1" dirty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son énergie 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d’une</a:t>
            </a:r>
          </a:p>
          <a:p>
            <a:pPr lvl="0"/>
            <a:r>
              <a:rPr lang="fr-FR" altLang="ja-JP" sz="28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+mj-lt"/>
                <a:ea typeface="MS Mincho" pitchFamily="49" charset="-128"/>
                <a:cs typeface="Arial" pitchFamily="34" charset="0"/>
              </a:rPr>
              <a:t>batterie de traction de </a:t>
            </a:r>
            <a:r>
              <a:rPr lang="fr-FR" altLang="ja-JP" sz="26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+mj-lt"/>
                <a:ea typeface="MS Mincho" pitchFamily="49" charset="-128"/>
                <a:cs typeface="Arial" pitchFamily="34" charset="0"/>
              </a:rPr>
              <a:t>400V</a:t>
            </a:r>
            <a:r>
              <a:rPr lang="fr-FR" altLang="ja-JP" sz="2800" b="1" dirty="0" smtClean="0">
                <a:ln>
                  <a:solidFill>
                    <a:schemeClr val="bg1"/>
                  </a:solidFill>
                </a:ln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, 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dont la capacité se calcule en</a:t>
            </a:r>
            <a:r>
              <a:rPr lang="fr-FR" altLang="ja-JP" sz="2400" b="1" dirty="0" smtClean="0">
                <a:solidFill>
                  <a:srgbClr val="FF3300"/>
                </a:solidFill>
                <a:latin typeface="+mj-lt"/>
                <a:ea typeface="MS Mincho" pitchFamily="49" charset="-128"/>
                <a:cs typeface="Arial" pitchFamily="34" charset="0"/>
              </a:rPr>
              <a:t> </a:t>
            </a:r>
            <a:r>
              <a:rPr lang="fr-FR" altLang="ja-JP" sz="24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+mj-lt"/>
                <a:ea typeface="MS Mincho" pitchFamily="49" charset="-128"/>
                <a:cs typeface="Arial" pitchFamily="34" charset="0"/>
              </a:rPr>
              <a:t>kWh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.  Sa durée de vie est garantie 8 ans.</a:t>
            </a:r>
            <a:endParaRPr kumimoji="0" lang="fr-FR" altLang="ja-JP" sz="24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1029" name="Picture 5" descr="Image associé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573016"/>
            <a:ext cx="3744416" cy="2498430"/>
          </a:xfrm>
          <a:prstGeom prst="rect">
            <a:avLst/>
          </a:prstGeom>
          <a:noFill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620687"/>
            <a:ext cx="4752528" cy="255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ZoneTexte 4"/>
          <p:cNvSpPr txBox="1">
            <a:spLocks noChangeArrowheads="1"/>
          </p:cNvSpPr>
          <p:nvPr/>
        </p:nvSpPr>
        <p:spPr bwMode="auto">
          <a:xfrm>
            <a:off x="5508625" y="404813"/>
            <a:ext cx="3167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fr-FR" sz="2400" b="1">
                <a:solidFill>
                  <a:srgbClr val="00206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fr-FR" sz="3200" b="1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9154" name="Rectangle 5"/>
          <p:cNvSpPr>
            <a:spLocks noChangeArrowheads="1"/>
          </p:cNvSpPr>
          <p:nvPr/>
        </p:nvSpPr>
        <p:spPr bwMode="auto">
          <a:xfrm>
            <a:off x="683568" y="3717032"/>
            <a:ext cx="8135938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Ainsi les prises de plus forte puissance restent disponibles pour ceux qui en ont réellement besoin.</a:t>
            </a:r>
            <a:endParaRPr lang="fr-FR" sz="1000" b="1" dirty="0">
              <a:solidFill>
                <a:srgbClr val="000066"/>
              </a:solidFill>
              <a:latin typeface="Calibri" pitchFamily="34" charset="0"/>
            </a:endParaRPr>
          </a:p>
          <a:p>
            <a:r>
              <a:rPr lang="fr-FR" sz="1000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endParaRPr lang="fr-FR" sz="2400" b="1" dirty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Par exemple, il est inutile de brancher sur une borne </a:t>
            </a:r>
            <a:r>
              <a:rPr lang="fr-FR" sz="2400" b="1" i="1" dirty="0">
                <a:solidFill>
                  <a:srgbClr val="FF3300"/>
                </a:solidFill>
                <a:latin typeface="Calibri" pitchFamily="34" charset="0"/>
              </a:rPr>
              <a:t>rapide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un VE qui n’a qu’un système de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recharge </a:t>
            </a:r>
            <a:r>
              <a:rPr lang="fr-FR" sz="2400" b="1" i="1" dirty="0" smtClean="0">
                <a:solidFill>
                  <a:srgbClr val="FF3300"/>
                </a:solidFill>
                <a:latin typeface="Calibri" pitchFamily="34" charset="0"/>
              </a:rPr>
              <a:t>lent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 ou </a:t>
            </a:r>
            <a:r>
              <a:rPr lang="fr-FR" sz="2400" b="1" i="1" dirty="0">
                <a:solidFill>
                  <a:srgbClr val="FF3300"/>
                </a:solidFill>
                <a:latin typeface="Calibri" pitchFamily="34" charset="0"/>
              </a:rPr>
              <a:t>accéléré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. La recharge ne se fera pas plus vite, mais bloquera la borne plus longtemps.</a:t>
            </a:r>
            <a:endParaRPr lang="fr-FR" sz="2400" b="1" dirty="0">
              <a:solidFill>
                <a:srgbClr val="FF3300"/>
              </a:solidFill>
              <a:latin typeface="Verdana" pitchFamily="34" charset="0"/>
            </a:endParaRPr>
          </a:p>
        </p:txBody>
      </p:sp>
      <p:pic>
        <p:nvPicPr>
          <p:cNvPr id="49155" name="Picture 5" descr="04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404664"/>
            <a:ext cx="432048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WordArt 6"/>
          <p:cNvSpPr>
            <a:spLocks noChangeArrowheads="1" noChangeShapeType="1" noTextEdit="1"/>
          </p:cNvSpPr>
          <p:nvPr/>
        </p:nvSpPr>
        <p:spPr bwMode="auto">
          <a:xfrm>
            <a:off x="3923928" y="836712"/>
            <a:ext cx="3815878" cy="20883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 dirty="0">
                <a:ln w="3175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rial"/>
                <a:cs typeface="Arial"/>
              </a:rPr>
              <a:t>S'il y a plusieurs</a:t>
            </a:r>
          </a:p>
          <a:p>
            <a:pPr algn="ctr"/>
            <a:r>
              <a:rPr lang="fr-FR" sz="3600" kern="10" dirty="0">
                <a:ln w="3175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rial"/>
                <a:cs typeface="Arial"/>
              </a:rPr>
              <a:t>puissances de charge possibles,</a:t>
            </a:r>
          </a:p>
          <a:p>
            <a:pPr algn="ctr"/>
            <a:r>
              <a:rPr lang="fr-FR" sz="3600" kern="10" dirty="0">
                <a:ln w="3175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rial"/>
                <a:cs typeface="Arial"/>
              </a:rPr>
              <a:t>je choisis la plus faible</a:t>
            </a:r>
          </a:p>
          <a:p>
            <a:pPr algn="ctr"/>
            <a:r>
              <a:rPr lang="fr-FR" sz="3600" kern="10" dirty="0">
                <a:ln w="3175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rial"/>
                <a:cs typeface="Arial"/>
              </a:rPr>
              <a:t>qui me suffit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07504" y="980728"/>
            <a:ext cx="334405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3600" b="1" dirty="0">
                <a:solidFill>
                  <a:srgbClr val="000066"/>
                </a:solidFill>
                <a:latin typeface="Calibri" pitchFamily="34" charset="0"/>
              </a:rPr>
              <a:t>4</a:t>
            </a:r>
            <a:r>
              <a:rPr lang="fr-FR" sz="3600" b="1" baseline="30000" dirty="0">
                <a:solidFill>
                  <a:srgbClr val="000066"/>
                </a:solidFill>
                <a:latin typeface="Calibri" pitchFamily="34" charset="0"/>
              </a:rPr>
              <a:t>ème</a:t>
            </a:r>
            <a:endParaRPr lang="fr-FR" sz="3600" b="1" dirty="0">
              <a:solidFill>
                <a:srgbClr val="000066"/>
              </a:solidFill>
              <a:latin typeface="Calibri" pitchFamily="34" charset="0"/>
            </a:endParaRPr>
          </a:p>
          <a:p>
            <a:pPr algn="ctr"/>
            <a:r>
              <a:rPr lang="fr-FR" sz="3600" b="1" dirty="0">
                <a:solidFill>
                  <a:srgbClr val="000066"/>
                </a:solidFill>
                <a:latin typeface="Calibri" pitchFamily="34" charset="0"/>
              </a:rPr>
              <a:t>commandement</a:t>
            </a:r>
          </a:p>
        </p:txBody>
      </p:sp>
      <p:pic>
        <p:nvPicPr>
          <p:cNvPr id="7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ZoneTexte 4"/>
          <p:cNvSpPr txBox="1">
            <a:spLocks noChangeArrowheads="1"/>
          </p:cNvSpPr>
          <p:nvPr/>
        </p:nvSpPr>
        <p:spPr bwMode="auto">
          <a:xfrm>
            <a:off x="5508625" y="404813"/>
            <a:ext cx="3167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fr-FR" sz="2400" b="1">
                <a:solidFill>
                  <a:srgbClr val="00206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fr-FR" sz="3200" b="1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0178" name="Rectangle 5"/>
          <p:cNvSpPr>
            <a:spLocks noChangeArrowheads="1"/>
          </p:cNvSpPr>
          <p:nvPr/>
        </p:nvSpPr>
        <p:spPr bwMode="auto">
          <a:xfrm>
            <a:off x="900113" y="3500438"/>
            <a:ext cx="7488237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Je laisse la borne disponible pour les </a:t>
            </a:r>
            <a:r>
              <a:rPr lang="fr-FR" sz="2400" b="1" dirty="0" err="1">
                <a:solidFill>
                  <a:srgbClr val="000066"/>
                </a:solidFill>
                <a:latin typeface="Calibri" pitchFamily="34" charset="0"/>
              </a:rPr>
              <a:t>électromobilistes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 de passage, qui n'ont pas d'autre moyen pour continuer leur voyage. </a:t>
            </a:r>
            <a:endParaRPr lang="fr-FR" sz="1000" b="1" dirty="0">
              <a:solidFill>
                <a:srgbClr val="000066"/>
              </a:solidFill>
              <a:latin typeface="Calibri" pitchFamily="34" charset="0"/>
            </a:endParaRPr>
          </a:p>
          <a:p>
            <a:endParaRPr lang="fr-FR" sz="1000" b="1" dirty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Se rappeler qu’une recharge à la maison </a:t>
            </a:r>
          </a:p>
          <a:p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ne coûte que 2 € pour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100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km. </a:t>
            </a:r>
          </a:p>
        </p:txBody>
      </p:sp>
      <p:pic>
        <p:nvPicPr>
          <p:cNvPr id="50179" name="Picture 5" descr="06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620689"/>
            <a:ext cx="439248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WordArt 6"/>
          <p:cNvSpPr>
            <a:spLocks noChangeArrowheads="1" noChangeShapeType="1" noTextEdit="1"/>
          </p:cNvSpPr>
          <p:nvPr/>
        </p:nvSpPr>
        <p:spPr bwMode="auto">
          <a:xfrm>
            <a:off x="3851920" y="1052736"/>
            <a:ext cx="3888903" cy="16558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>
                <a:ln w="3175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rial"/>
                <a:cs typeface="Arial"/>
              </a:rPr>
              <a:t>J'évite d'utiliser une</a:t>
            </a:r>
          </a:p>
          <a:p>
            <a:pPr algn="ctr"/>
            <a:r>
              <a:rPr lang="fr-FR" sz="3600" b="1" kern="10" dirty="0">
                <a:ln w="3175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rial"/>
                <a:cs typeface="Arial"/>
              </a:rPr>
              <a:t>borne de recharge publique</a:t>
            </a:r>
          </a:p>
          <a:p>
            <a:pPr algn="ctr"/>
            <a:r>
              <a:rPr lang="fr-FR" sz="3600" b="1" kern="10" dirty="0">
                <a:ln w="3175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rial"/>
                <a:cs typeface="Arial"/>
              </a:rPr>
              <a:t>si je peux rentrer charger</a:t>
            </a:r>
          </a:p>
          <a:p>
            <a:pPr algn="ctr"/>
            <a:r>
              <a:rPr lang="fr-FR" sz="3600" b="1" kern="10" dirty="0">
                <a:ln w="3175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rial"/>
                <a:cs typeface="Arial"/>
              </a:rPr>
              <a:t>à la maison</a:t>
            </a:r>
          </a:p>
        </p:txBody>
      </p:sp>
      <p:pic>
        <p:nvPicPr>
          <p:cNvPr id="50182" name="Picture 7" descr="11wf4-2euro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4509120"/>
            <a:ext cx="122413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07504" y="980728"/>
            <a:ext cx="334405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3600" b="1" dirty="0">
                <a:solidFill>
                  <a:srgbClr val="000066"/>
                </a:solidFill>
                <a:latin typeface="Calibri" pitchFamily="34" charset="0"/>
              </a:rPr>
              <a:t>5</a:t>
            </a:r>
            <a:r>
              <a:rPr lang="fr-FR" sz="3600" b="1" baseline="30000" dirty="0">
                <a:solidFill>
                  <a:srgbClr val="000066"/>
                </a:solidFill>
                <a:latin typeface="Calibri" pitchFamily="34" charset="0"/>
              </a:rPr>
              <a:t>ème</a:t>
            </a:r>
            <a:endParaRPr lang="fr-FR" sz="3600" b="1" dirty="0">
              <a:solidFill>
                <a:srgbClr val="000066"/>
              </a:solidFill>
              <a:latin typeface="Calibri" pitchFamily="34" charset="0"/>
            </a:endParaRPr>
          </a:p>
          <a:p>
            <a:pPr algn="ctr"/>
            <a:r>
              <a:rPr lang="fr-FR" sz="3600" b="1" dirty="0">
                <a:solidFill>
                  <a:srgbClr val="000066"/>
                </a:solidFill>
                <a:latin typeface="Calibri" pitchFamily="34" charset="0"/>
              </a:rPr>
              <a:t>commandement</a:t>
            </a:r>
          </a:p>
        </p:txBody>
      </p:sp>
      <p:pic>
        <p:nvPicPr>
          <p:cNvPr id="8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187624" y="3717032"/>
            <a:ext cx="77403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Borne </a:t>
            </a:r>
            <a:r>
              <a:rPr lang="fr-FR" sz="3000" b="1" dirty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de </a:t>
            </a:r>
            <a:r>
              <a:rPr lang="fr-FR" sz="28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recharge          Pompe à </a:t>
            </a:r>
            <a:r>
              <a:rPr lang="fr-FR" sz="28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essence des VE                                                   </a:t>
            </a:r>
            <a:endParaRPr lang="fr-FR" sz="2800" b="1" dirty="0">
              <a:solidFill>
                <a:srgbClr val="FF33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4" descr="http://elektromotive.hu/media/k2/items/cache/fc1da7257992fc36032e11db3df7a664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692696"/>
            <a:ext cx="2318936" cy="25200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692696"/>
            <a:ext cx="1238485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4139952" y="3501008"/>
            <a:ext cx="576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=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427984" y="1628800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=</a:t>
            </a:r>
          </a:p>
        </p:txBody>
      </p:sp>
      <p:pic>
        <p:nvPicPr>
          <p:cNvPr id="7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8" name="Picture 3" descr="C:\Users\Dudu\Desktop\p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4653136"/>
            <a:ext cx="3888432" cy="1388726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059832" y="3284984"/>
            <a:ext cx="28217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L’important à retenir</a:t>
            </a:r>
            <a:endParaRPr lang="fr-FR" sz="2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Dudu\Desktop\acoze\5 bonnes raisons-idees recus-sur-VE\bulles et autres dessins\03_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1556792"/>
            <a:ext cx="2592288" cy="2583471"/>
          </a:xfrm>
          <a:prstGeom prst="rect">
            <a:avLst/>
          </a:prstGeom>
          <a:noFill/>
        </p:spPr>
      </p:pic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3491880" y="2564904"/>
            <a:ext cx="2016224" cy="5760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 dirty="0" smtClean="0">
                <a:ln w="317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+mn-lt"/>
                <a:cs typeface="Arial"/>
              </a:rPr>
              <a:t>CRIT’Air</a:t>
            </a:r>
            <a:endParaRPr lang="fr-FR" sz="3600" kern="10" dirty="0">
              <a:ln w="3175">
                <a:noFill/>
                <a:round/>
                <a:headEnd/>
                <a:tailEnd/>
              </a:ln>
              <a:solidFill>
                <a:srgbClr val="FFFFFF"/>
              </a:solidFill>
              <a:latin typeface="+mn-lt"/>
              <a:cs typeface="Arial"/>
            </a:endParaRPr>
          </a:p>
        </p:txBody>
      </p:sp>
      <p:pic>
        <p:nvPicPr>
          <p:cNvPr id="2052" name="Picture 4" descr="C:\Users\Dudu\Desktop\critair-vignett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4221088"/>
            <a:ext cx="3600400" cy="1744809"/>
          </a:xfrm>
          <a:prstGeom prst="rect">
            <a:avLst/>
          </a:prstGeom>
          <a:noFill/>
        </p:spPr>
      </p:pic>
      <p:pic>
        <p:nvPicPr>
          <p:cNvPr id="5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3563888" y="1556792"/>
            <a:ext cx="5184576" cy="206210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Avec la vignette verte, les VE « zéro-émission » peuvent circuler les jours de pic de pollution, sans restriction.</a:t>
            </a:r>
            <a:endParaRPr lang="fr-FR" altLang="ja-JP" sz="800" b="1" dirty="0" smtClean="0">
              <a:solidFill>
                <a:srgbClr val="000066"/>
              </a:solidFill>
              <a:latin typeface="+mj-lt"/>
              <a:ea typeface="MS Mincho" pitchFamily="49" charset="-128"/>
              <a:cs typeface="Arial" pitchFamily="34" charset="0"/>
            </a:endParaRPr>
          </a:p>
          <a:p>
            <a:pPr lvl="0"/>
            <a:r>
              <a:rPr lang="fr-FR" altLang="ja-JP" sz="8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 </a:t>
            </a:r>
            <a:endParaRPr lang="fr-FR" altLang="ja-JP" sz="2400" b="1" dirty="0" smtClean="0">
              <a:solidFill>
                <a:srgbClr val="000066"/>
              </a:solidFill>
              <a:latin typeface="+mj-lt"/>
              <a:ea typeface="MS Mincho" pitchFamily="49" charset="-128"/>
              <a:cs typeface="Arial" pitchFamily="34" charset="0"/>
            </a:endParaRPr>
          </a:p>
          <a:p>
            <a:pPr lvl="0"/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Depuis juillet 2017, la vignette CRIT’Air est </a:t>
            </a:r>
            <a:r>
              <a:rPr lang="fr-FR" altLang="ja-JP" sz="2400" b="1" dirty="0" smtClean="0">
                <a:solidFill>
                  <a:srgbClr val="FF3300"/>
                </a:solidFill>
                <a:latin typeface="+mj-lt"/>
                <a:ea typeface="MS Mincho" pitchFamily="49" charset="-128"/>
                <a:cs typeface="Arial" pitchFamily="34" charset="0"/>
              </a:rPr>
              <a:t>obligatoire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 dans certaines villes.</a:t>
            </a:r>
            <a:endParaRPr lang="fr-FR" altLang="ja-JP" sz="800" b="1" dirty="0" smtClean="0">
              <a:solidFill>
                <a:srgbClr val="000066"/>
              </a:solidFill>
              <a:latin typeface="+mj-lt"/>
              <a:ea typeface="MS Mincho" pitchFamily="49" charset="-128"/>
              <a:cs typeface="Arial" pitchFamily="34" charset="0"/>
            </a:endParaRPr>
          </a:p>
        </p:txBody>
      </p:sp>
      <p:pic>
        <p:nvPicPr>
          <p:cNvPr id="1027" name="Picture 3" descr="C:\Users\Dudu\Desktop\cfrit'air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2715803" cy="270892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483768" y="4221088"/>
            <a:ext cx="58326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400" b="1" dirty="0" smtClean="0">
                <a:solidFill>
                  <a:srgbClr val="FF3300"/>
                </a:solidFill>
                <a:latin typeface="+mn-lt"/>
              </a:rPr>
              <a:t>Le manquement à cette règle est sanctionné par une contravention de 3</a:t>
            </a:r>
            <a:r>
              <a:rPr lang="fr-FR" sz="2400" b="1" baseline="30000" dirty="0" smtClean="0">
                <a:solidFill>
                  <a:srgbClr val="FF3300"/>
                </a:solidFill>
                <a:latin typeface="+mn-lt"/>
              </a:rPr>
              <a:t>ème</a:t>
            </a:r>
            <a:r>
              <a:rPr lang="fr-FR" sz="2400" b="1" dirty="0" smtClean="0">
                <a:solidFill>
                  <a:srgbClr val="FF3300"/>
                </a:solidFill>
                <a:latin typeface="+mn-lt"/>
              </a:rPr>
              <a:t> classe de 45€ à 180 €.</a:t>
            </a:r>
            <a:endParaRPr lang="fr-FR" altLang="ja-JP" sz="2400" b="1" dirty="0">
              <a:solidFill>
                <a:srgbClr val="FF33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3076" name="Picture 4" descr="Image associé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4293096"/>
            <a:ext cx="864096" cy="720080"/>
          </a:xfrm>
          <a:prstGeom prst="rect">
            <a:avLst/>
          </a:prstGeom>
          <a:noFill/>
        </p:spPr>
      </p:pic>
      <p:pic>
        <p:nvPicPr>
          <p:cNvPr id="6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ZoneTexte 4"/>
          <p:cNvSpPr txBox="1">
            <a:spLocks noChangeArrowheads="1"/>
          </p:cNvSpPr>
          <p:nvPr/>
        </p:nvSpPr>
        <p:spPr bwMode="auto">
          <a:xfrm>
            <a:off x="5508625" y="404813"/>
            <a:ext cx="3167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fr-FR" sz="2400" b="1">
                <a:solidFill>
                  <a:srgbClr val="00206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fr-FR" sz="3200" b="1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7650" name="Picture 4" descr="yckR4La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484784"/>
            <a:ext cx="5476596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WordArt 5"/>
          <p:cNvSpPr>
            <a:spLocks noChangeArrowheads="1" noChangeShapeType="1" noTextEdit="1"/>
          </p:cNvSpPr>
          <p:nvPr/>
        </p:nvSpPr>
        <p:spPr bwMode="auto">
          <a:xfrm>
            <a:off x="2267744" y="2276872"/>
            <a:ext cx="936104" cy="19442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>
                <a:ln w="9525">
                  <a:solidFill>
                    <a:srgbClr val="000054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5</a:t>
            </a:r>
          </a:p>
        </p:txBody>
      </p:sp>
      <p:sp>
        <p:nvSpPr>
          <p:cNvPr id="27652" name="WordArt 6"/>
          <p:cNvSpPr>
            <a:spLocks noChangeArrowheads="1" noChangeShapeType="1" noTextEdit="1"/>
          </p:cNvSpPr>
          <p:nvPr/>
        </p:nvSpPr>
        <p:spPr bwMode="auto">
          <a:xfrm>
            <a:off x="3419872" y="2204864"/>
            <a:ext cx="2951584" cy="20877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>
                <a:ln w="9525">
                  <a:solidFill>
                    <a:srgbClr val="000054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idées reçues</a:t>
            </a:r>
          </a:p>
          <a:p>
            <a:pPr algn="ctr"/>
            <a:r>
              <a:rPr lang="fr-FR" sz="3600" b="1" kern="10" dirty="0">
                <a:ln w="9525">
                  <a:solidFill>
                    <a:srgbClr val="000054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sur la voiture</a:t>
            </a:r>
          </a:p>
          <a:p>
            <a:pPr algn="ctr"/>
            <a:r>
              <a:rPr lang="fr-FR" sz="3600" b="1" kern="10" dirty="0">
                <a:ln w="9525">
                  <a:solidFill>
                    <a:srgbClr val="000054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électrique</a:t>
            </a:r>
          </a:p>
        </p:txBody>
      </p:sp>
      <p:pic>
        <p:nvPicPr>
          <p:cNvPr id="6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udu\Desktop\images google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844824"/>
            <a:ext cx="4680520" cy="3480246"/>
          </a:xfrm>
          <a:prstGeom prst="rect">
            <a:avLst/>
          </a:prstGeom>
          <a:noFill/>
        </p:spPr>
      </p:pic>
      <p:pic>
        <p:nvPicPr>
          <p:cNvPr id="3" name="Picture 11" descr="Sans tit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2983680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ZoneTexte 4"/>
          <p:cNvSpPr txBox="1">
            <a:spLocks noChangeArrowheads="1"/>
          </p:cNvSpPr>
          <p:nvPr/>
        </p:nvSpPr>
        <p:spPr bwMode="auto">
          <a:xfrm>
            <a:off x="5508625" y="404813"/>
            <a:ext cx="3167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fr-FR" sz="2400" b="1">
                <a:solidFill>
                  <a:srgbClr val="00206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fr-FR" sz="3200" b="1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539552" y="3212976"/>
            <a:ext cx="8352928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Bien que la voiture électrique consomme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peu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en ville, elle n’est pas uniquement destinée à cet usage. </a:t>
            </a:r>
          </a:p>
          <a:p>
            <a:endParaRPr lang="fr-FR" sz="1000" b="1" dirty="0">
              <a:solidFill>
                <a:srgbClr val="000066"/>
              </a:solidFill>
              <a:latin typeface="Calibri" pitchFamily="34" charset="0"/>
            </a:endParaRPr>
          </a:p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La plupart des propriétaires de voitures électriques habitent en périurbain ou à la campagne. </a:t>
            </a:r>
            <a:endParaRPr lang="fr-FR" sz="1000" b="1" dirty="0">
              <a:solidFill>
                <a:srgbClr val="000066"/>
              </a:solidFill>
              <a:latin typeface="Calibri" pitchFamily="34" charset="0"/>
            </a:endParaRPr>
          </a:p>
          <a:p>
            <a:endParaRPr lang="fr-FR" sz="10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1026" name="Picture 2" descr="C:\Users\Dudu\Desktop\acoze\5 bonnes raisons-idees recus-sur-VE\bulles et autres dessins\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923928" y="332656"/>
            <a:ext cx="3672408" cy="2746808"/>
          </a:xfrm>
          <a:prstGeom prst="rect">
            <a:avLst/>
          </a:prstGeom>
          <a:noFill/>
        </p:spPr>
      </p:pic>
      <p:sp>
        <p:nvSpPr>
          <p:cNvPr id="9" name="WordArt 7"/>
          <p:cNvSpPr>
            <a:spLocks noChangeArrowheads="1" noChangeShapeType="1" noTextEdit="1"/>
          </p:cNvSpPr>
          <p:nvPr/>
        </p:nvSpPr>
        <p:spPr bwMode="auto">
          <a:xfrm>
            <a:off x="4283968" y="476672"/>
            <a:ext cx="3024336" cy="18722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Kozuka Gothic Pro M"/>
                <a:ea typeface="Kozuka Gothic Pro M"/>
              </a:rPr>
              <a:t>Non,</a:t>
            </a:r>
            <a:b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Kozuka Gothic Pro M"/>
                <a:ea typeface="Kozuka Gothic Pro M"/>
              </a:rPr>
            </a:br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Kozuka Gothic Pro M"/>
                <a:ea typeface="Kozuka Gothic Pro M"/>
              </a:rPr>
              <a:t>la voiture électrique</a:t>
            </a:r>
            <a:b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Kozuka Gothic Pro M"/>
                <a:ea typeface="Kozuka Gothic Pro M"/>
              </a:rPr>
            </a:br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Kozuka Gothic Pro M"/>
                <a:ea typeface="Kozuka Gothic Pro M"/>
              </a:rPr>
              <a:t>n’est pas que « citadine ».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Kozuka Gothic Pro M"/>
                <a:ea typeface="Kozuka Gothic Pro M"/>
              </a:rPr>
              <a:t>Elle va partout </a:t>
            </a:r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Kozuka Gothic Pro M"/>
                <a:ea typeface="Kozuka Gothic Pro M"/>
              </a:rPr>
              <a:t>où</a:t>
            </a:r>
          </a:p>
          <a:p>
            <a:pPr algn="ctr"/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Kozuka Gothic Pro M"/>
                <a:ea typeface="Kozuka Gothic Pro M"/>
              </a:rPr>
              <a:t>le besoin vous mène </a:t>
            </a:r>
            <a:endParaRPr lang="fr-FR" sz="3600" b="1" kern="10" dirty="0">
              <a:ln w="9525">
                <a:noFill/>
                <a:round/>
                <a:headEnd/>
                <a:tailEnd/>
              </a:ln>
              <a:solidFill>
                <a:schemeClr val="bg1"/>
              </a:solidFill>
              <a:latin typeface="Kozuka Gothic Pro M"/>
              <a:ea typeface="Kozuka Gothic Pro M"/>
            </a:endParaRPr>
          </a:p>
        </p:txBody>
      </p:sp>
      <p:pic>
        <p:nvPicPr>
          <p:cNvPr id="8" name="Picture 11" descr="Sans tit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2983680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C:\Users\Dudu\Desktop\cance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32656"/>
            <a:ext cx="1657977" cy="1643684"/>
          </a:xfrm>
          <a:prstGeom prst="rect">
            <a:avLst/>
          </a:prstGeom>
          <a:noFill/>
        </p:spPr>
      </p:pic>
      <p:pic>
        <p:nvPicPr>
          <p:cNvPr id="10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503040" y="5013176"/>
            <a:ext cx="8389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Nous l’utilisons pour nous rendre au travail, traverser les départements pour voir la famille ou faire du tourisme les WE.</a:t>
            </a:r>
          </a:p>
          <a:p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Bref, comme tout le monde au quotidien.</a:t>
            </a:r>
            <a:endParaRPr lang="fr-FR" sz="2400" b="1" dirty="0">
              <a:solidFill>
                <a:srgbClr val="FF33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7584" y="5085184"/>
            <a:ext cx="7776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Avec la capacité des nouvelles batteries et le déploiement des bornes de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recharge rapide,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certains n’hésitent plus à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partir en vacances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, avec enfants et bagages.</a:t>
            </a:r>
          </a:p>
        </p:txBody>
      </p:sp>
      <p:pic>
        <p:nvPicPr>
          <p:cNvPr id="60418" name="Picture 2" descr="https://merome.net/owncloud/index.php/apps/files_sharing/ajax/publicpreview.php?x=1280&amp;y=517&amp;a=true&amp;file=P1060369.JPG&amp;t=qxjpCUdwlKSnpPr&amp;scalingup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348880"/>
            <a:ext cx="3240360" cy="2430270"/>
          </a:xfrm>
          <a:prstGeom prst="rect">
            <a:avLst/>
          </a:prstGeom>
          <a:noFill/>
        </p:spPr>
      </p:pic>
      <p:pic>
        <p:nvPicPr>
          <p:cNvPr id="6" name="Picture 11" descr="Sans tit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2983680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1907704" y="4797152"/>
            <a:ext cx="11208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solidFill>
                  <a:srgbClr val="000066"/>
                </a:solidFill>
              </a:rPr>
              <a:t>Photos: </a:t>
            </a:r>
            <a:r>
              <a:rPr lang="fr-FR" sz="1000" dirty="0" err="1" smtClean="0">
                <a:solidFill>
                  <a:srgbClr val="000066"/>
                </a:solidFill>
              </a:rPr>
              <a:t>Mérome</a:t>
            </a:r>
            <a:endParaRPr lang="fr-FR" sz="1000" dirty="0">
              <a:solidFill>
                <a:srgbClr val="000066"/>
              </a:solidFill>
            </a:endParaRPr>
          </a:p>
        </p:txBody>
      </p:sp>
      <p:pic>
        <p:nvPicPr>
          <p:cNvPr id="8" name="Picture 2" descr="C:\Users\Dudu\Desktop\cance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32656"/>
            <a:ext cx="1657977" cy="1643684"/>
          </a:xfrm>
          <a:prstGeom prst="rect">
            <a:avLst/>
          </a:prstGeom>
          <a:noFill/>
        </p:spPr>
      </p:pic>
      <p:pic>
        <p:nvPicPr>
          <p:cNvPr id="9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4788024" y="4797152"/>
            <a:ext cx="3239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rgbClr val="000066"/>
                </a:solidFill>
              </a:rPr>
              <a:t>Bornes Corri Door de recharge rapide sur autoroutes</a:t>
            </a:r>
            <a:endParaRPr lang="fr-FR" sz="1000" dirty="0">
              <a:solidFill>
                <a:srgbClr val="000066"/>
              </a:solidFill>
            </a:endParaRPr>
          </a:p>
        </p:txBody>
      </p:sp>
      <p:pic>
        <p:nvPicPr>
          <p:cNvPr id="1027" name="Picture 3" descr="C:\Users\Dudu\Desktop\2018-02-13_15h29_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1340768"/>
            <a:ext cx="4141010" cy="343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916832"/>
            <a:ext cx="5616575" cy="377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0" descr="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32656"/>
            <a:ext cx="3180809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788024" y="3861048"/>
            <a:ext cx="4104456" cy="160043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altLang="ja-JP" sz="2400" b="1" dirty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Il n’y a pas de boîte de vitesse.</a:t>
            </a:r>
          </a:p>
          <a:p>
            <a:pPr lvl="0"/>
            <a:r>
              <a:rPr kumimoji="0" lang="fr-FR" altLang="ja-JP" sz="24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j-lt"/>
                <a:ea typeface="MS Mincho" pitchFamily="49" charset="-128"/>
                <a:cs typeface="Arial" pitchFamily="34" charset="0"/>
              </a:rPr>
              <a:t>L’accélération est </a:t>
            </a:r>
            <a:r>
              <a:rPr kumimoji="0" lang="fr-FR" altLang="ja-JP" sz="2400" b="1" i="0" u="none" strike="noStrike" cap="none" normalizeH="0" baseline="0" dirty="0" smtClean="0">
                <a:solidFill>
                  <a:srgbClr val="FF3300"/>
                </a:solidFill>
                <a:effectLst/>
                <a:latin typeface="+mj-lt"/>
                <a:ea typeface="MS Mincho" pitchFamily="49" charset="-128"/>
                <a:cs typeface="Arial" pitchFamily="34" charset="0"/>
              </a:rPr>
              <a:t>linéaire</a:t>
            </a:r>
            <a:endParaRPr lang="fr-FR" altLang="ja-JP" sz="2400" b="1" dirty="0">
              <a:solidFill>
                <a:srgbClr val="000066"/>
              </a:solidFill>
              <a:latin typeface="+mj-lt"/>
              <a:ea typeface="MS Mincho" pitchFamily="49" charset="-128"/>
              <a:cs typeface="Arial" pitchFamily="34" charset="0"/>
            </a:endParaRPr>
          </a:p>
          <a:p>
            <a:pPr lvl="0"/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jusqu’à </a:t>
            </a:r>
            <a:r>
              <a:rPr lang="fr-FR" altLang="ja-JP" sz="2400" b="1" dirty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la vitesse 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maximale</a:t>
            </a:r>
            <a:r>
              <a:rPr kumimoji="0" lang="fr-FR" altLang="ja-JP" sz="2400" b="1" i="0" u="none" strike="noStrike" cap="none" normalizeH="0" dirty="0" smtClean="0">
                <a:ln>
                  <a:noFill/>
                </a:ln>
                <a:solidFill>
                  <a:srgbClr val="000066"/>
                </a:solidFill>
                <a:effectLst/>
                <a:latin typeface="+mj-lt"/>
                <a:ea typeface="MS Mincho" pitchFamily="49" charset="-128"/>
                <a:cs typeface="Arial" pitchFamily="34" charset="0"/>
              </a:rPr>
              <a:t>,</a:t>
            </a:r>
          </a:p>
          <a:p>
            <a:pPr lvl="0"/>
            <a:r>
              <a:rPr kumimoji="0" lang="fr-FR" altLang="ja-JP" sz="2400" b="1" i="0" u="none" strike="noStrike" cap="none" normalizeH="0" dirty="0" smtClean="0">
                <a:ln>
                  <a:noFill/>
                </a:ln>
                <a:solidFill>
                  <a:srgbClr val="000066"/>
                </a:solidFill>
                <a:effectLst/>
                <a:latin typeface="+mj-lt"/>
                <a:ea typeface="MS Mincho" pitchFamily="49" charset="-128"/>
                <a:cs typeface="Arial" pitchFamily="34" charset="0"/>
              </a:rPr>
              <a:t>sans </a:t>
            </a:r>
            <a:r>
              <a:rPr kumimoji="0" lang="fr-FR" altLang="ja-JP" sz="2400" b="1" i="0" u="none" strike="noStrike" cap="none" normalizeH="0" dirty="0">
                <a:ln>
                  <a:noFill/>
                </a:ln>
                <a:solidFill>
                  <a:srgbClr val="000066"/>
                </a:solidFill>
                <a:effectLst/>
                <a:latin typeface="+mj-lt"/>
                <a:ea typeface="MS Mincho" pitchFamily="49" charset="-128"/>
                <a:cs typeface="Arial" pitchFamily="34" charset="0"/>
              </a:rPr>
              <a:t>à-coup.</a:t>
            </a:r>
            <a:endParaRPr kumimoji="0" lang="fr-FR" altLang="ja-JP" sz="24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3" name="Picture 2" descr="C:\Users\Dudu\Desktop\Image1-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573016"/>
            <a:ext cx="4054080" cy="2878398"/>
          </a:xfrm>
          <a:prstGeom prst="rect">
            <a:avLst/>
          </a:prstGeom>
          <a:noFill/>
        </p:spPr>
      </p:pic>
      <p:pic>
        <p:nvPicPr>
          <p:cNvPr id="4" name="Picture 2" descr="C:\Users\Dudu\Desktop\cance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4437112"/>
            <a:ext cx="1706560" cy="1312321"/>
          </a:xfrm>
          <a:prstGeom prst="rect">
            <a:avLst/>
          </a:prstGeom>
          <a:noFill/>
        </p:spPr>
      </p:pic>
      <p:pic>
        <p:nvPicPr>
          <p:cNvPr id="7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692696"/>
            <a:ext cx="4357979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788024" y="1124744"/>
            <a:ext cx="3780928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Un chargeur électronique et des câbles </a:t>
            </a:r>
            <a:r>
              <a:rPr lang="fr-FR" altLang="ja-JP" sz="26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+mj-lt"/>
                <a:ea typeface="MS Mincho" pitchFamily="49" charset="-128"/>
                <a:cs typeface="Arial" pitchFamily="34" charset="0"/>
              </a:rPr>
              <a:t>haute-tension</a:t>
            </a:r>
            <a:r>
              <a:rPr lang="fr-FR" altLang="ja-JP" sz="2400" b="1" dirty="0" smtClean="0">
                <a:solidFill>
                  <a:srgbClr val="FF3300"/>
                </a:solidFill>
                <a:latin typeface="+mj-lt"/>
                <a:ea typeface="MS Mincho" pitchFamily="49" charset="-128"/>
                <a:cs typeface="Arial" pitchFamily="34" charset="0"/>
              </a:rPr>
              <a:t> 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alimentent</a:t>
            </a:r>
            <a:r>
              <a:rPr lang="fr-FR" altLang="ja-JP" sz="2400" b="1" dirty="0" smtClean="0">
                <a:solidFill>
                  <a:srgbClr val="000066"/>
                </a:solidFill>
                <a:ea typeface="MS Mincho" pitchFamily="49" charset="-128"/>
                <a:cs typeface="Arial" pitchFamily="34" charset="0"/>
              </a:rPr>
              <a:t> </a:t>
            </a:r>
            <a:r>
              <a:rPr lang="fr-FR" altLang="ja-JP" sz="2400" b="1" dirty="0" smtClean="0">
                <a:solidFill>
                  <a:srgbClr val="000066"/>
                </a:solidFill>
                <a:latin typeface="+mn-lt"/>
                <a:ea typeface="MS Mincho" pitchFamily="49" charset="-128"/>
                <a:cs typeface="Arial" pitchFamily="34" charset="0"/>
              </a:rPr>
              <a:t>la batterie et le moteur </a:t>
            </a:r>
            <a:endParaRPr kumimoji="0" lang="fr-FR" altLang="ja-JP" sz="24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ZoneTexte 4"/>
          <p:cNvSpPr txBox="1">
            <a:spLocks noChangeArrowheads="1"/>
          </p:cNvSpPr>
          <p:nvPr/>
        </p:nvSpPr>
        <p:spPr bwMode="auto">
          <a:xfrm>
            <a:off x="5508625" y="404813"/>
            <a:ext cx="3167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fr-FR" sz="2400" b="1">
                <a:solidFill>
                  <a:srgbClr val="00206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fr-FR" sz="3200" b="1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683568" y="3429000"/>
            <a:ext cx="7993062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fr-FR" sz="24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Piétons et conducteurs doivent rester vigilants. </a:t>
            </a:r>
            <a:endParaRPr lang="fr-FR" sz="1000" b="1" dirty="0">
              <a:solidFill>
                <a:srgbClr val="00206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r>
              <a:rPr lang="fr-FR" sz="10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fr-FR" sz="24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fr-FR" sz="24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fr-FR" sz="24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Jusqu’à 30 km/h, </a:t>
            </a:r>
            <a:r>
              <a:rPr lang="fr-FR" sz="24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certaines </a:t>
            </a:r>
            <a:r>
              <a:rPr lang="fr-FR" sz="24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voitures électriques émettent </a:t>
            </a:r>
            <a:r>
              <a:rPr lang="fr-FR" sz="24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(ou émettront) un </a:t>
            </a:r>
            <a:r>
              <a:rPr lang="fr-FR" sz="24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signal sonore pour prévenir les piétons.</a:t>
            </a:r>
          </a:p>
          <a:p>
            <a:endParaRPr lang="fr-FR" sz="1000" b="1" dirty="0">
              <a:solidFill>
                <a:srgbClr val="00206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r>
              <a:rPr lang="fr-FR" sz="2400" b="1" dirty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Au-delà, ce sont le bruit des pneus et le sifflement du vent qui prennent le relais. </a:t>
            </a:r>
          </a:p>
          <a:p>
            <a:pPr eaLnBrk="0" hangingPunct="0"/>
            <a:endParaRPr lang="fr-FR" sz="1000" b="1" dirty="0">
              <a:solidFill>
                <a:srgbClr val="00206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051" name="Picture 3" descr="C:\Users\Dudu\Desktop\acoze\5 bonnes raisons-idees recus-sur-VE\bulles et autres dessins\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95536" y="332656"/>
            <a:ext cx="4297238" cy="2743200"/>
          </a:xfrm>
          <a:prstGeom prst="rect">
            <a:avLst/>
          </a:prstGeom>
          <a:noFill/>
        </p:spPr>
      </p:pic>
      <p:sp>
        <p:nvSpPr>
          <p:cNvPr id="9" name="WordArt 7"/>
          <p:cNvSpPr>
            <a:spLocks noChangeArrowheads="1" noChangeShapeType="1" noTextEdit="1"/>
          </p:cNvSpPr>
          <p:nvPr/>
        </p:nvSpPr>
        <p:spPr bwMode="auto">
          <a:xfrm>
            <a:off x="683568" y="692696"/>
            <a:ext cx="3744416" cy="15841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Kozuka Gothic Pro M"/>
                <a:ea typeface="Kozuka Gothic Pro M"/>
              </a:rPr>
              <a:t>Non,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Kozuka Gothic Pro M"/>
                <a:ea typeface="Kozuka Gothic Pro M"/>
              </a:rPr>
              <a:t>C’est l’inattention qui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Kozuka Gothic Pro M"/>
                <a:ea typeface="Kozuka Gothic Pro M"/>
              </a:rPr>
              <a:t>est dangereuse ! </a:t>
            </a:r>
          </a:p>
        </p:txBody>
      </p:sp>
      <p:pic>
        <p:nvPicPr>
          <p:cNvPr id="7" name="Picture 10" descr="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32656"/>
            <a:ext cx="3180809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Dudu\Desktop\cance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60648"/>
            <a:ext cx="1657977" cy="1643684"/>
          </a:xfrm>
          <a:prstGeom prst="rect">
            <a:avLst/>
          </a:prstGeom>
          <a:noFill/>
        </p:spPr>
      </p:pic>
      <p:pic>
        <p:nvPicPr>
          <p:cNvPr id="10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bs.twimg.com/media/CaX_AmiWcAUwIK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4032448" cy="252028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55576" y="3573016"/>
            <a:ext cx="784887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Avoir les yeux rivés sur son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Smartphone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ou un MP3 vissé sur les oreilles est bien plus dangereux.</a:t>
            </a:r>
            <a:endParaRPr lang="fr-FR" sz="1000" b="1" dirty="0">
              <a:solidFill>
                <a:srgbClr val="000066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fr-FR" sz="10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fr-FR" sz="24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fr-FR" sz="24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fr-FR" sz="24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En France,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1 piéton sur 2 utilise son téléphone en traversant la rue. Et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des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conducteurs consultent leurs mails en roulant.</a:t>
            </a:r>
            <a:endParaRPr lang="fr-FR" sz="10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eaLnBrk="0" hangingPunct="0"/>
            <a:r>
              <a:rPr lang="fr-FR" sz="10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fr-FR" sz="2400" b="1" dirty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fr-FR" sz="2400" b="1" dirty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En 2016 aux USA, il y a eu plus de 6 000 accidents mortels « 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Smartphone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 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contre voiture thermique». </a:t>
            </a:r>
            <a:endParaRPr lang="fr-FR" sz="2400" dirty="0">
              <a:solidFill>
                <a:srgbClr val="FF33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" name="Picture 10" descr="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32656"/>
            <a:ext cx="3180809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Dudu\Desktop\cance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60648"/>
            <a:ext cx="1657977" cy="1643684"/>
          </a:xfrm>
          <a:prstGeom prst="rect">
            <a:avLst/>
          </a:prstGeom>
          <a:noFill/>
        </p:spPr>
      </p:pic>
      <p:pic>
        <p:nvPicPr>
          <p:cNvPr id="6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908050"/>
            <a:ext cx="5113338" cy="508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 descr="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000" y="332656"/>
            <a:ext cx="2724883" cy="19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ZoneTexte 4"/>
          <p:cNvSpPr txBox="1">
            <a:spLocks noChangeArrowheads="1"/>
          </p:cNvSpPr>
          <p:nvPr/>
        </p:nvSpPr>
        <p:spPr bwMode="auto">
          <a:xfrm>
            <a:off x="5508625" y="404813"/>
            <a:ext cx="3167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fr-FR" sz="2400" b="1">
                <a:solidFill>
                  <a:srgbClr val="00206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fr-FR" sz="3200" b="1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467544" y="3109610"/>
            <a:ext cx="8352928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Une voiture électrique ne consomme pas plus que la résistance</a:t>
            </a:r>
            <a:br>
              <a:rPr lang="fr-FR" sz="2400" b="1" dirty="0">
                <a:solidFill>
                  <a:srgbClr val="000066"/>
                </a:solidFill>
                <a:latin typeface="Calibri" pitchFamily="34" charset="0"/>
              </a:rPr>
            </a:b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électrique d’un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chauffe-eau.</a:t>
            </a:r>
            <a:endParaRPr lang="fr-FR" sz="1000" b="1" dirty="0">
              <a:solidFill>
                <a:srgbClr val="000066"/>
              </a:solidFill>
              <a:latin typeface="Calibri" pitchFamily="34" charset="0"/>
            </a:endParaRPr>
          </a:p>
          <a:p>
            <a:endParaRPr lang="fr-FR" sz="1000" b="1" dirty="0">
              <a:solidFill>
                <a:srgbClr val="000066"/>
              </a:solidFill>
              <a:latin typeface="Calibri" pitchFamily="34" charset="0"/>
            </a:endParaRPr>
          </a:p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On les recharge essentiellement la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nuit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,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pendant les heures creuses. Quand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les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centrales nucléaires fonctionnent encore, mais que les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industries sont à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l’arrêt et les familles endormies.</a:t>
            </a:r>
            <a:endParaRPr lang="fr-FR" sz="1000" b="1" dirty="0">
              <a:solidFill>
                <a:srgbClr val="000066"/>
              </a:solidFill>
              <a:latin typeface="Calibri" pitchFamily="34" charset="0"/>
            </a:endParaRPr>
          </a:p>
          <a:p>
            <a:endParaRPr lang="fr-FR" sz="1000" b="1" dirty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Trente deux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millions de VE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ne consommeraient que 15% </a:t>
            </a:r>
          </a:p>
          <a:p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de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la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production annuelle d’électricité de la France.</a:t>
            </a:r>
            <a:endParaRPr lang="fr-FR" sz="10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pic>
        <p:nvPicPr>
          <p:cNvPr id="3074" name="Picture 2" descr="C:\Users\Dudu\Desktop\acoze\5 bonnes raisons-idees recus-sur-VE\bulles et autres dessins\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851920" y="476672"/>
            <a:ext cx="3168352" cy="2266996"/>
          </a:xfrm>
          <a:prstGeom prst="rect">
            <a:avLst/>
          </a:prstGeom>
          <a:noFill/>
        </p:spPr>
      </p:pic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>
            <a:off x="4211960" y="980728"/>
            <a:ext cx="2664296" cy="10801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Kozuka Gothic Pro M"/>
                <a:ea typeface="Kozuka Gothic Pro M"/>
              </a:rPr>
              <a:t>Non,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Kozuka Gothic Pro M"/>
                <a:ea typeface="Kozuka Gothic Pro M"/>
              </a:rPr>
              <a:t>C’est inutile ! </a:t>
            </a:r>
          </a:p>
        </p:txBody>
      </p:sp>
      <p:pic>
        <p:nvPicPr>
          <p:cNvPr id="8" name="Picture 7" descr="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000" y="332656"/>
            <a:ext cx="2724883" cy="19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Dudu\Desktop\cance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32656"/>
            <a:ext cx="1657977" cy="1643684"/>
          </a:xfrm>
          <a:prstGeom prst="rect">
            <a:avLst/>
          </a:prstGeom>
          <a:noFill/>
        </p:spPr>
      </p:pic>
      <p:pic>
        <p:nvPicPr>
          <p:cNvPr id="10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ZoneTexte 4"/>
          <p:cNvSpPr txBox="1">
            <a:spLocks noChangeArrowheads="1"/>
          </p:cNvSpPr>
          <p:nvPr/>
        </p:nvSpPr>
        <p:spPr bwMode="auto">
          <a:xfrm>
            <a:off x="5508625" y="404813"/>
            <a:ext cx="3167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fr-FR" sz="2400" b="1">
                <a:solidFill>
                  <a:srgbClr val="00206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fr-FR" sz="3200" b="1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1259632" y="3356992"/>
            <a:ext cx="7488832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fr-FR" sz="1000" b="1" dirty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Changer l’ensemble de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l’éclairage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par des </a:t>
            </a:r>
            <a:r>
              <a:rPr lang="fr-FR" sz="2400" b="1" dirty="0" err="1" smtClean="0">
                <a:solidFill>
                  <a:srgbClr val="000066"/>
                </a:solidFill>
                <a:latin typeface="Calibri" pitchFamily="34" charset="0"/>
              </a:rPr>
              <a:t>LEDs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 permet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d’économiser des dizaines de TWh.</a:t>
            </a:r>
            <a:endParaRPr lang="fr-FR" sz="1000" b="1" dirty="0">
              <a:solidFill>
                <a:srgbClr val="000066"/>
              </a:solidFill>
              <a:latin typeface="Calibri" pitchFamily="34" charset="0"/>
            </a:endParaRPr>
          </a:p>
          <a:p>
            <a:endParaRPr lang="fr-FR" sz="1000" b="1" dirty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Los Angeles a changé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les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140 000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ampoules de ses lampadaires et feux de signalisation, par des </a:t>
            </a:r>
            <a:r>
              <a:rPr lang="fr-FR" sz="2400" b="1" dirty="0" err="1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LEDs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</a:br>
            <a:endParaRPr lang="fr-FR" sz="10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fr-FR" sz="24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Cela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lui permet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une économie de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38 millions de Dollars  et de 65 millions de kWh, par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an. </a:t>
            </a:r>
          </a:p>
        </p:txBody>
      </p:sp>
      <p:pic>
        <p:nvPicPr>
          <p:cNvPr id="6" name="Picture 11" descr="2016-09-03_13h58_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404664"/>
            <a:ext cx="277961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 descr="Ampoule LED E27 6W Filament Blanc chau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980728"/>
            <a:ext cx="1728191" cy="1728192"/>
          </a:xfrm>
          <a:prstGeom prst="rect">
            <a:avLst/>
          </a:prstGeom>
          <a:noFill/>
        </p:spPr>
      </p:pic>
      <p:pic>
        <p:nvPicPr>
          <p:cNvPr id="7" name="Picture 7" descr="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000" y="332656"/>
            <a:ext cx="2724883" cy="19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Dudu\Desktop\cancel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332656"/>
            <a:ext cx="1657977" cy="1643684"/>
          </a:xfrm>
          <a:prstGeom prst="rect">
            <a:avLst/>
          </a:prstGeom>
          <a:noFill/>
        </p:spPr>
      </p:pic>
      <p:pic>
        <p:nvPicPr>
          <p:cNvPr id="8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 rot="20423223">
            <a:off x="130585" y="4451710"/>
            <a:ext cx="10906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sz="20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Exemple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4365104"/>
            <a:ext cx="8424936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Les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raffineries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sont de grandes consommatrices d’électricité pour transformer le pétrole en carburant.</a:t>
            </a:r>
          </a:p>
          <a:p>
            <a:r>
              <a:rPr lang="fr-FR" sz="10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Pour raffiner 6 litres, permettant de faire 100km, il faut 12 kWh.</a:t>
            </a:r>
            <a:br>
              <a:rPr lang="fr-FR" sz="24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</a:b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Pour faire 100 km, un VE consomme 13,5 kWh.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196752"/>
            <a:ext cx="5298683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000" y="332656"/>
            <a:ext cx="2724883" cy="19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Dudu\Desktop\cance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32656"/>
            <a:ext cx="1657977" cy="1643684"/>
          </a:xfrm>
          <a:prstGeom prst="rect">
            <a:avLst/>
          </a:prstGeom>
          <a:noFill/>
        </p:spPr>
      </p:pic>
      <p:pic>
        <p:nvPicPr>
          <p:cNvPr id="6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060848"/>
            <a:ext cx="5472677" cy="2736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000" y="476672"/>
            <a:ext cx="3169473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ZoneTexte 4"/>
          <p:cNvSpPr txBox="1">
            <a:spLocks noChangeArrowheads="1"/>
          </p:cNvSpPr>
          <p:nvPr/>
        </p:nvSpPr>
        <p:spPr bwMode="auto">
          <a:xfrm>
            <a:off x="5508625" y="404813"/>
            <a:ext cx="3167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fr-FR" sz="2400" b="1">
                <a:solidFill>
                  <a:srgbClr val="00206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fr-FR" sz="3200" b="1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467544" y="3140968"/>
            <a:ext cx="8424936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À domicile,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en rechargeant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tous les 2 ou 3 jours sur une prise électrique classique,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une partie de la nuit suffit. </a:t>
            </a:r>
            <a:endParaRPr lang="fr-FR" sz="1000" b="1" dirty="0">
              <a:solidFill>
                <a:srgbClr val="000066"/>
              </a:solidFill>
              <a:latin typeface="Calibri" pitchFamily="34" charset="0"/>
            </a:endParaRPr>
          </a:p>
          <a:p>
            <a:endParaRPr lang="fr-FR" sz="1000" b="1" dirty="0">
              <a:solidFill>
                <a:srgbClr val="000066"/>
              </a:solidFill>
              <a:latin typeface="Calibri" pitchFamily="34" charset="0"/>
            </a:endParaRPr>
          </a:p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S’équiper d’une borne domestique de recharge permet de diviser ce temps par 2 ou par 4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.</a:t>
            </a:r>
            <a:endParaRPr lang="fr-FR" sz="1000" b="1" dirty="0">
              <a:solidFill>
                <a:srgbClr val="000066"/>
              </a:solidFill>
              <a:latin typeface="Calibri" pitchFamily="34" charset="0"/>
            </a:endParaRPr>
          </a:p>
          <a:p>
            <a:endParaRPr lang="fr-FR" sz="1000" b="1" dirty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Sur la voie publique,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on a vu que les bornes permettent des recharges bien plus rapides. Surtout les Superchargeurs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Tesla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.</a:t>
            </a:r>
          </a:p>
          <a:p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Le futur réseaux européen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Ionity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 permettra de récupérer 400 km d’autonomie en un quart d’heure.</a:t>
            </a:r>
            <a:endParaRPr lang="fr-FR" sz="2400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4098" name="Picture 2" descr="C:\Users\Dudu\Desktop\acoze\5 bonnes raisons-idees recus-sur-VE\bulles et autres dessins\2015-05-24_13h44_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499992" y="620688"/>
            <a:ext cx="2880320" cy="2304256"/>
          </a:xfrm>
          <a:prstGeom prst="rect">
            <a:avLst/>
          </a:prstGeom>
          <a:noFill/>
        </p:spPr>
      </p:pic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>
            <a:off x="5004048" y="980728"/>
            <a:ext cx="1944216" cy="12961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Kozuka Gothic Pro M"/>
                <a:ea typeface="Kozuka Gothic Pro M"/>
              </a:rPr>
              <a:t>Non,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Kozuka Gothic Pro M"/>
                <a:ea typeface="Kozuka Gothic Pro M"/>
              </a:rPr>
              <a:t>Une partie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Kozuka Gothic Pro M"/>
                <a:ea typeface="Kozuka Gothic Pro M"/>
              </a:rPr>
              <a:t>de la nuit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Kozuka Gothic Pro M"/>
                <a:ea typeface="Kozuka Gothic Pro M"/>
              </a:rPr>
              <a:t>suffit !</a:t>
            </a:r>
          </a:p>
        </p:txBody>
      </p:sp>
      <p:pic>
        <p:nvPicPr>
          <p:cNvPr id="8" name="Picture 6" descr="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000" y="476672"/>
            <a:ext cx="3169473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Dudu\Desktop\cance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548680"/>
            <a:ext cx="1657977" cy="1643684"/>
          </a:xfrm>
          <a:prstGeom prst="rect">
            <a:avLst/>
          </a:prstGeom>
          <a:noFill/>
        </p:spPr>
      </p:pic>
      <p:pic>
        <p:nvPicPr>
          <p:cNvPr id="10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3" descr="paris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476672"/>
            <a:ext cx="550545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4" descr="pari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2996952"/>
            <a:ext cx="5505450" cy="223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755576" y="5445224"/>
            <a:ext cx="755399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rgbClr val="FF3300"/>
                </a:solidFill>
                <a:latin typeface="Calibri" pitchFamily="34" charset="0"/>
              </a:rPr>
              <a:t>En Europe en 2015, la pollution aux </a:t>
            </a:r>
            <a:r>
              <a:rPr lang="fr-FR" sz="2000" b="1" dirty="0">
                <a:solidFill>
                  <a:srgbClr val="000066"/>
                </a:solidFill>
                <a:latin typeface="Calibri" pitchFamily="34" charset="0"/>
              </a:rPr>
              <a:t>particules fines </a:t>
            </a:r>
            <a:r>
              <a:rPr lang="fr-FR" sz="2000" b="1" dirty="0" smtClean="0">
                <a:solidFill>
                  <a:srgbClr val="FF3300"/>
                </a:solidFill>
                <a:latin typeface="Calibri" pitchFamily="34" charset="0"/>
              </a:rPr>
              <a:t>a été responsable</a:t>
            </a:r>
          </a:p>
          <a:p>
            <a:r>
              <a:rPr lang="fr-FR" sz="2000" b="1" dirty="0" smtClean="0">
                <a:solidFill>
                  <a:srgbClr val="FF3300"/>
                </a:solidFill>
                <a:latin typeface="Calibri" pitchFamily="34" charset="0"/>
              </a:rPr>
              <a:t>de 534 000 </a:t>
            </a:r>
            <a:r>
              <a:rPr lang="fr-FR" sz="2000" b="1" dirty="0">
                <a:solidFill>
                  <a:srgbClr val="FF3300"/>
                </a:solidFill>
                <a:latin typeface="Calibri" pitchFamily="34" charset="0"/>
              </a:rPr>
              <a:t>décès </a:t>
            </a:r>
            <a:r>
              <a:rPr lang="fr-FR" sz="2000" b="1" dirty="0" smtClean="0">
                <a:solidFill>
                  <a:srgbClr val="FF3300"/>
                </a:solidFill>
                <a:latin typeface="Calibri" pitchFamily="34" charset="0"/>
              </a:rPr>
              <a:t>prématurés. C’est 50% de plus qu’en l’an 2000.</a:t>
            </a:r>
            <a:endParaRPr lang="fr-FR" sz="20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pic>
        <p:nvPicPr>
          <p:cNvPr id="5" name="Picture 7" descr="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000" y="260350"/>
            <a:ext cx="2807405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ZoneTexte 4"/>
          <p:cNvSpPr txBox="1">
            <a:spLocks noChangeArrowheads="1"/>
          </p:cNvSpPr>
          <p:nvPr/>
        </p:nvSpPr>
        <p:spPr bwMode="auto">
          <a:xfrm>
            <a:off x="5508625" y="404813"/>
            <a:ext cx="3167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fr-FR" sz="2400" b="1">
                <a:solidFill>
                  <a:srgbClr val="00206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fr-FR" sz="3200" b="1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323528" y="2924944"/>
            <a:ext cx="8568952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En France,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avec le nucléaire et les 20% de l’électricité renouvelable actuelle, un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VE «n’émet» que 10 g/km de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CO</a:t>
            </a:r>
            <a:r>
              <a:rPr lang="fr-FR" sz="2400" b="1" baseline="-25000" dirty="0">
                <a:solidFill>
                  <a:srgbClr val="FF3300"/>
                </a:solidFill>
                <a:latin typeface="Calibri" pitchFamily="34" charset="0"/>
              </a:rPr>
              <a:t>2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. Les dernières centrales à charbon sont condamnées à disparaître en 2022.</a:t>
            </a:r>
            <a:r>
              <a:rPr lang="fr-FR" sz="1000" b="1" dirty="0">
                <a:solidFill>
                  <a:srgbClr val="000066"/>
                </a:solidFill>
                <a:latin typeface="Calibri" pitchFamily="34" charset="0"/>
              </a:rPr>
              <a:t/>
            </a:r>
            <a:br>
              <a:rPr lang="fr-FR" sz="1000" b="1" dirty="0">
                <a:solidFill>
                  <a:srgbClr val="000066"/>
                </a:solidFill>
                <a:latin typeface="Calibri" pitchFamily="34" charset="0"/>
              </a:rPr>
            </a:br>
            <a:r>
              <a:rPr lang="fr-FR" sz="1000" b="1" dirty="0">
                <a:solidFill>
                  <a:srgbClr val="000066"/>
                </a:solidFill>
                <a:latin typeface="Calibri" pitchFamily="34" charset="0"/>
              </a:rPr>
              <a:t/>
            </a:r>
            <a:br>
              <a:rPr lang="fr-FR" sz="1000" b="1" dirty="0">
                <a:solidFill>
                  <a:srgbClr val="000066"/>
                </a:solidFill>
                <a:latin typeface="Calibri" pitchFamily="34" charset="0"/>
              </a:rPr>
            </a:b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A comparer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aux plus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de 120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g/km (</a:t>
            </a:r>
            <a:r>
              <a:rPr lang="fr-FR" sz="2400" b="1" dirty="0" err="1" smtClean="0">
                <a:solidFill>
                  <a:srgbClr val="000066"/>
                </a:solidFill>
                <a:latin typeface="Calibri" pitchFamily="34" charset="0"/>
              </a:rPr>
              <a:t>cf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fr-FR" sz="2400" b="1" dirty="0" err="1" smtClean="0">
                <a:solidFill>
                  <a:srgbClr val="000066"/>
                </a:solidFill>
                <a:latin typeface="Calibri" pitchFamily="34" charset="0"/>
              </a:rPr>
              <a:t>Dieselgate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)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qu’émet réellement un VT pendant son utilisation.</a:t>
            </a:r>
            <a:r>
              <a:rPr lang="fr-FR" sz="1000" b="1" dirty="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fr-FR" sz="1000" b="1" dirty="0">
                <a:solidFill>
                  <a:srgbClr val="002060"/>
                </a:solidFill>
                <a:latin typeface="Calibri" pitchFamily="34" charset="0"/>
              </a:rPr>
            </a:br>
            <a:r>
              <a:rPr lang="fr-FR" sz="1000" b="1" dirty="0">
                <a:solidFill>
                  <a:srgbClr val="002060"/>
                </a:solidFill>
                <a:latin typeface="Calibri" pitchFamily="34" charset="0"/>
              </a:rPr>
              <a:t> </a:t>
            </a:r>
          </a:p>
          <a:p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Fin 2017, deux rapports scientifiques (Universités VUB et MIT) ont montré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que,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même dans les pays où l’électricité vient de centrales à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charbon ou à pétrole,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le VE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est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30% moins polluant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qu’un Diesel. </a:t>
            </a:r>
            <a:endParaRPr lang="fr-FR" sz="2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pic>
        <p:nvPicPr>
          <p:cNvPr id="5122" name="Picture 2" descr="C:\Users\Dudu\Desktop\acoze\5 bonnes raisons-idees recus-sur-VE\bulles et autres dessins\2015-05-24_13h44_24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647706" y="188641"/>
            <a:ext cx="4020637" cy="2520280"/>
          </a:xfrm>
          <a:prstGeom prst="rect">
            <a:avLst/>
          </a:prstGeom>
          <a:noFill/>
        </p:spPr>
      </p:pic>
      <p:sp>
        <p:nvSpPr>
          <p:cNvPr id="8" name="WordArt 7"/>
          <p:cNvSpPr>
            <a:spLocks noChangeArrowheads="1" noChangeShapeType="1" noTextEdit="1"/>
          </p:cNvSpPr>
          <p:nvPr/>
        </p:nvSpPr>
        <p:spPr bwMode="auto">
          <a:xfrm>
            <a:off x="3995936" y="332656"/>
            <a:ext cx="3456384" cy="16561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76"/>
              </a:avLst>
            </a:prstTxWarp>
          </a:bodyPr>
          <a:lstStyle/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Kozuka Gothic Pro M"/>
                <a:ea typeface="Kozuka Gothic Pro M"/>
              </a:rPr>
              <a:t>Non.</a:t>
            </a:r>
            <a:b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Kozuka Gothic Pro M"/>
                <a:ea typeface="Kozuka Gothic Pro M"/>
              </a:rPr>
            </a:br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Kozuka Gothic Pro M"/>
                <a:ea typeface="Kozuka Gothic Pro M"/>
              </a:rPr>
              <a:t>Dans tous les cas de figure,</a:t>
            </a:r>
            <a:b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Kozuka Gothic Pro M"/>
                <a:ea typeface="Kozuka Gothic Pro M"/>
              </a:rPr>
            </a:br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Kozuka Gothic Pro M"/>
                <a:ea typeface="Kozuka Gothic Pro M"/>
              </a:rPr>
              <a:t>un VE est toujours moins polluant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Kozuka Gothic Pro M"/>
                <a:ea typeface="Kozuka Gothic Pro M"/>
              </a:rPr>
              <a:t> qu’une voiture à pétrole</a:t>
            </a:r>
          </a:p>
        </p:txBody>
      </p:sp>
      <p:pic>
        <p:nvPicPr>
          <p:cNvPr id="7" name="Picture 7" descr="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000" y="260350"/>
            <a:ext cx="2807405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Dudu\Desktop\cance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32656"/>
            <a:ext cx="1657977" cy="1643684"/>
          </a:xfrm>
          <a:prstGeom prst="rect">
            <a:avLst/>
          </a:prstGeom>
          <a:noFill/>
        </p:spPr>
      </p:pic>
      <p:pic>
        <p:nvPicPr>
          <p:cNvPr id="10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283968" y="3547755"/>
            <a:ext cx="468052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altLang="ja-JP" sz="2400" b="1" dirty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Le « plein » se fait essentiellement 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à </a:t>
            </a:r>
            <a:r>
              <a:rPr lang="fr-FR" altLang="ja-JP" sz="2400" b="1" dirty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la </a:t>
            </a:r>
            <a:r>
              <a:rPr lang="fr-FR" altLang="ja-JP" sz="2400" b="1" dirty="0" smtClean="0">
                <a:solidFill>
                  <a:srgbClr val="FF3300"/>
                </a:solidFill>
                <a:latin typeface="+mj-lt"/>
                <a:ea typeface="MS Mincho" pitchFamily="49" charset="-128"/>
                <a:cs typeface="Arial" pitchFamily="34" charset="0"/>
              </a:rPr>
              <a:t>maison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, la </a:t>
            </a:r>
            <a:r>
              <a:rPr lang="fr-FR" altLang="ja-JP" sz="2400" b="1" dirty="0" smtClean="0">
                <a:solidFill>
                  <a:srgbClr val="FF3300"/>
                </a:solidFill>
                <a:latin typeface="+mj-lt"/>
                <a:ea typeface="MS Mincho" pitchFamily="49" charset="-128"/>
                <a:cs typeface="Arial" pitchFamily="34" charset="0"/>
              </a:rPr>
              <a:t>nuit 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pendant les heures creuses.</a:t>
            </a:r>
            <a:r>
              <a:rPr lang="fr-FR" altLang="ja-JP" sz="2400" b="1" dirty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/>
            </a:r>
            <a:br>
              <a:rPr lang="fr-FR" altLang="ja-JP" sz="2400" b="1" dirty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</a:b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Le passage à la station-service et les odeurs d’essence ne sont plus </a:t>
            </a:r>
            <a:r>
              <a:rPr lang="fr-FR" altLang="ja-JP" sz="2400" b="1" dirty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qu’un souvenir.</a:t>
            </a:r>
            <a:endParaRPr kumimoji="0" lang="fr-FR" altLang="ja-JP" sz="24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501008"/>
            <a:ext cx="3744416" cy="2481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Dudu\Desktop\cance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4509120"/>
            <a:ext cx="1685523" cy="1296144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980728"/>
            <a:ext cx="3888432" cy="193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4283968" y="908720"/>
            <a:ext cx="4464496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altLang="ja-JP" sz="2400" b="1" dirty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Le freinage est </a:t>
            </a:r>
            <a:r>
              <a:rPr lang="fr-FR" altLang="ja-JP" sz="2600" b="1" dirty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+mj-lt"/>
                <a:ea typeface="MS Mincho" pitchFamily="49" charset="-128"/>
                <a:cs typeface="Arial" pitchFamily="34" charset="0"/>
              </a:rPr>
              <a:t>régénératif</a:t>
            </a:r>
            <a:r>
              <a:rPr lang="fr-FR" altLang="ja-JP" sz="2400" b="1" dirty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.</a:t>
            </a:r>
          </a:p>
          <a:p>
            <a:pPr lvl="0"/>
            <a:r>
              <a:rPr lang="fr-FR" altLang="ja-JP" sz="2400" b="1" dirty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Dès 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la relâche de l’accélérateur,</a:t>
            </a:r>
          </a:p>
          <a:p>
            <a:pPr lvl="0"/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le </a:t>
            </a:r>
            <a:r>
              <a:rPr lang="fr-FR" altLang="ja-JP" sz="2400" b="1" dirty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moteur 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devient </a:t>
            </a:r>
            <a:r>
              <a:rPr lang="fr-FR" altLang="ja-JP" sz="2400" b="1" dirty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un générateur, freine la voiture et recharge la batterie.</a:t>
            </a:r>
            <a:endParaRPr kumimoji="0" lang="fr-FR" altLang="ja-JP" sz="24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000" y="260350"/>
            <a:ext cx="2807405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Dudu\Desktop\cance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32656"/>
            <a:ext cx="1657977" cy="1643684"/>
          </a:xfrm>
          <a:prstGeom prst="rect">
            <a:avLst/>
          </a:prstGeom>
          <a:noFill/>
        </p:spPr>
      </p:pic>
      <p:pic>
        <p:nvPicPr>
          <p:cNvPr id="4" name="Picture 5" descr="Afficher l'image d'origi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188640"/>
            <a:ext cx="270095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Image associé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1772816"/>
            <a:ext cx="2700000" cy="1350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372200" y="404664"/>
            <a:ext cx="230425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</a:rPr>
              <a:t>Lithium</a:t>
            </a:r>
            <a:r>
              <a:rPr lang="fr-FR" sz="2400" b="1" dirty="0" smtClean="0">
                <a:ln>
                  <a:solidFill>
                    <a:schemeClr val="bg1"/>
                  </a:solidFill>
                </a:ln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:</a:t>
            </a:r>
          </a:p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Lac salé en Amérique Latine</a:t>
            </a:r>
          </a:p>
          <a:p>
            <a:endParaRPr lang="fr-FR" sz="1000" b="1" dirty="0" smtClean="0">
              <a:solidFill>
                <a:srgbClr val="000066"/>
              </a:solidFill>
              <a:latin typeface="Calibri" pitchFamily="34" charset="0"/>
            </a:endParaRPr>
          </a:p>
          <a:p>
            <a:endParaRPr lang="fr-FR" sz="1000" b="1" dirty="0" smtClean="0">
              <a:solidFill>
                <a:srgbClr val="000066"/>
              </a:solidFill>
              <a:latin typeface="Calibri" pitchFamily="34" charset="0"/>
            </a:endParaRPr>
          </a:p>
          <a:p>
            <a:endParaRPr lang="fr-FR" sz="1000" b="1" dirty="0" smtClean="0">
              <a:solidFill>
                <a:srgbClr val="000066"/>
              </a:solidFill>
              <a:latin typeface="Calibri" pitchFamily="34" charset="0"/>
            </a:endParaRPr>
          </a:p>
          <a:p>
            <a:r>
              <a:rPr lang="fr-FR" sz="24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</a:rPr>
              <a:t>Cobalt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 :</a:t>
            </a:r>
          </a:p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Mine au Congo</a:t>
            </a:r>
            <a:endParaRPr lang="fr-FR" sz="2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9024" y="3212976"/>
            <a:ext cx="878497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Ces métaux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sont utilisés depuis des décennies dans l’industrie.</a:t>
            </a:r>
          </a:p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(Li: verre et céramique, Co: métallurgie et colorant) . Les batteries alimentent surtout le(s) milliard(s) d’appareils électroniques existants de par le Monde (Smartphones, tablettes, MP3 , ordi…)</a:t>
            </a:r>
            <a:endParaRPr lang="fr-FR" sz="800" b="1" dirty="0" smtClean="0">
              <a:solidFill>
                <a:srgbClr val="000066"/>
              </a:solidFill>
              <a:latin typeface="Calibri" pitchFamily="34" charset="0"/>
            </a:endParaRPr>
          </a:p>
          <a:p>
            <a:endParaRPr lang="fr-FR" sz="800" b="1" dirty="0" smtClean="0">
              <a:solidFill>
                <a:srgbClr val="000066"/>
              </a:solidFill>
              <a:latin typeface="Calibri" pitchFamily="34" charset="0"/>
            </a:endParaRPr>
          </a:p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Mais l’Europe dépend de pays producteurs qui ne respectent ni environnement, ni individus. L’Europe doit ré-exploiter ses mines.</a:t>
            </a:r>
            <a:endParaRPr lang="fr-FR" sz="800" b="1" dirty="0" smtClean="0">
              <a:solidFill>
                <a:srgbClr val="000066"/>
              </a:solidFill>
              <a:latin typeface="Calibri" pitchFamily="34" charset="0"/>
            </a:endParaRPr>
          </a:p>
          <a:p>
            <a:r>
              <a:rPr lang="fr-FR" sz="800" b="1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endParaRPr lang="fr-FR" sz="1000" b="1" dirty="0" smtClean="0">
              <a:solidFill>
                <a:srgbClr val="000066"/>
              </a:solidFill>
              <a:latin typeface="Calibri" pitchFamily="34" charset="0"/>
            </a:endParaRPr>
          </a:p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Quant aux Terres « Rares », il y en a plus dans les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FAP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 (filtres à particules) des VT que dans les VE (0% chez Renault et Tesla).</a:t>
            </a:r>
            <a:endParaRPr lang="fr-FR" sz="2400" dirty="0">
              <a:solidFill>
                <a:srgbClr val="000066"/>
              </a:solidFill>
            </a:endParaRPr>
          </a:p>
        </p:txBody>
      </p:sp>
      <p:pic>
        <p:nvPicPr>
          <p:cNvPr id="8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3568" y="5301208"/>
            <a:ext cx="784887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C’est sans commune mesure par rapport à la pollution générée par l’exploitation du </a:t>
            </a:r>
            <a:r>
              <a:rPr lang="fr-FR" sz="2800" b="1" dirty="0">
                <a:latin typeface="Calibri" pitchFamily="34" charset="0"/>
              </a:rPr>
              <a:t>pétrole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.</a:t>
            </a:r>
            <a:endParaRPr lang="fr-FR" sz="1000" b="1" dirty="0">
              <a:solidFill>
                <a:srgbClr val="000066"/>
              </a:solidFill>
              <a:latin typeface="Calibri" pitchFamily="34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2276872"/>
            <a:ext cx="4583465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Image associé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276872"/>
            <a:ext cx="3086057" cy="2592288"/>
          </a:xfrm>
          <a:prstGeom prst="rect">
            <a:avLst/>
          </a:prstGeom>
          <a:noFill/>
        </p:spPr>
      </p:pic>
      <p:pic>
        <p:nvPicPr>
          <p:cNvPr id="5" name="Picture 7" descr="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000" y="260350"/>
            <a:ext cx="2807405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Dudu\Desktop\cancel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332656"/>
            <a:ext cx="1657977" cy="1643684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4427984" y="4869160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Au Niger, les fuites de pétrole </a:t>
            </a:r>
            <a:r>
              <a:rPr lang="fr-FR" sz="1400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causent le décès</a:t>
            </a:r>
          </a:p>
          <a:p>
            <a:pPr algn="ctr"/>
            <a:r>
              <a:rPr lang="fr-FR" sz="1400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de </a:t>
            </a:r>
            <a:r>
              <a:rPr lang="fr-FR" sz="1400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16.000 nourrissons /an.</a:t>
            </a:r>
          </a:p>
        </p:txBody>
      </p:sp>
      <p:pic>
        <p:nvPicPr>
          <p:cNvPr id="8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7584" y="2996952"/>
            <a:ext cx="7848872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Le recyclage des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batteries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 des VE se fait en 2 temps.</a:t>
            </a:r>
            <a:endParaRPr lang="fr-FR" sz="1000" b="1" dirty="0">
              <a:solidFill>
                <a:srgbClr val="000066"/>
              </a:solidFill>
              <a:latin typeface="Calibri" pitchFamily="34" charset="0"/>
            </a:endParaRPr>
          </a:p>
          <a:p>
            <a:r>
              <a:rPr lang="fr-FR" sz="1000" b="1" dirty="0">
                <a:solidFill>
                  <a:srgbClr val="000066"/>
                </a:solidFill>
                <a:latin typeface="Calibri" pitchFamily="34" charset="0"/>
              </a:rPr>
              <a:t> </a:t>
            </a:r>
            <a:endParaRPr lang="fr-FR" sz="2400" b="1" dirty="0">
              <a:solidFill>
                <a:srgbClr val="000066"/>
              </a:solidFill>
              <a:latin typeface="Calibri" pitchFamily="34" charset="0"/>
            </a:endParaRPr>
          </a:p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Elles ont d’abord une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deuxième vie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comme stockage d’électricité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issue du renouvelable.</a:t>
            </a:r>
            <a:r>
              <a:rPr lang="fr-FR" sz="1000" b="1" dirty="0">
                <a:solidFill>
                  <a:srgbClr val="000066"/>
                </a:solidFill>
                <a:latin typeface="Calibri" pitchFamily="34" charset="0"/>
              </a:rPr>
              <a:t/>
            </a:r>
            <a:br>
              <a:rPr lang="fr-FR" sz="1000" b="1" dirty="0">
                <a:solidFill>
                  <a:srgbClr val="000066"/>
                </a:solidFill>
                <a:latin typeface="Calibri" pitchFamily="34" charset="0"/>
              </a:rPr>
            </a:br>
            <a:r>
              <a:rPr lang="fr-FR" sz="1000" b="1" dirty="0">
                <a:solidFill>
                  <a:srgbClr val="000066"/>
                </a:solidFill>
                <a:latin typeface="Calibri" pitchFamily="34" charset="0"/>
              </a:rPr>
              <a:t> </a:t>
            </a:r>
            <a:endParaRPr lang="fr-FR" sz="2400" b="1" dirty="0">
              <a:solidFill>
                <a:srgbClr val="000066"/>
              </a:solidFill>
              <a:latin typeface="Calibri" pitchFamily="34" charset="0"/>
            </a:endParaRPr>
          </a:p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Puis les métaux sont récupérés pour fabriquer de nouvelles batteries. </a:t>
            </a:r>
            <a:r>
              <a:rPr lang="fr-FR" sz="2400" b="1" smtClean="0">
                <a:solidFill>
                  <a:srgbClr val="000066"/>
                </a:solidFill>
                <a:latin typeface="Calibri" pitchFamily="34" charset="0"/>
              </a:rPr>
              <a:t>(Il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existe une usine de récupération à Dieuze en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Lorraine et une prés </a:t>
            </a:r>
            <a:r>
              <a:rPr lang="fr-FR" sz="2400" b="1" smtClean="0">
                <a:solidFill>
                  <a:srgbClr val="000066"/>
                </a:solidFill>
                <a:latin typeface="Calibri" pitchFamily="34" charset="0"/>
              </a:rPr>
              <a:t>de Lyon)</a:t>
            </a:r>
            <a:endParaRPr lang="fr-FR" sz="1000" b="1" dirty="0">
              <a:solidFill>
                <a:srgbClr val="000066"/>
              </a:solidFill>
              <a:latin typeface="Calibri" pitchFamily="34" charset="0"/>
            </a:endParaRPr>
          </a:p>
          <a:p>
            <a:r>
              <a:rPr lang="fr-FR" sz="1000" b="1" dirty="0">
                <a:solidFill>
                  <a:srgbClr val="FF3300"/>
                </a:solidFill>
                <a:latin typeface="Calibri" pitchFamily="34" charset="0"/>
              </a:rPr>
              <a:t> </a:t>
            </a:r>
          </a:p>
          <a:p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Tandis que le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pétrole est recyclé en particules fines qui finissent dans nos poumons et nos organes.</a:t>
            </a:r>
            <a:endParaRPr lang="fr-FR" sz="2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pic>
        <p:nvPicPr>
          <p:cNvPr id="4" name="Picture 7" descr="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000" y="260350"/>
            <a:ext cx="2807405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Dudu\Desktop\cance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32656"/>
            <a:ext cx="1657977" cy="1643684"/>
          </a:xfrm>
          <a:prstGeom prst="rect">
            <a:avLst/>
          </a:prstGeom>
          <a:noFill/>
        </p:spPr>
      </p:pic>
      <p:pic>
        <p:nvPicPr>
          <p:cNvPr id="6" name="Picture 2" descr="C:\Users\Dudu\Desktop\full_austesl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32656"/>
            <a:ext cx="4311347" cy="2448272"/>
          </a:xfrm>
          <a:prstGeom prst="rect">
            <a:avLst/>
          </a:prstGeom>
          <a:noFill/>
        </p:spPr>
      </p:pic>
      <p:pic>
        <p:nvPicPr>
          <p:cNvPr id="7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ésultat de recherche d'images pour &quot;catalogue voiture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3861049"/>
            <a:ext cx="2952328" cy="2161838"/>
          </a:xfrm>
          <a:prstGeom prst="rect">
            <a:avLst/>
          </a:prstGeom>
          <a:noFill/>
        </p:spPr>
      </p:pic>
      <p:pic>
        <p:nvPicPr>
          <p:cNvPr id="77826" name="Picture 2" descr="C:\Users\Dudu\Desktop\acoze\5 bonnes raisons-idees recus-sur-VE\bulles et autres dessins\03_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412776"/>
            <a:ext cx="3006849" cy="2808312"/>
          </a:xfrm>
          <a:prstGeom prst="rect">
            <a:avLst/>
          </a:prstGeom>
          <a:noFill/>
        </p:spPr>
      </p:pic>
      <p:sp>
        <p:nvSpPr>
          <p:cNvPr id="3" name="WordArt 6"/>
          <p:cNvSpPr>
            <a:spLocks noChangeArrowheads="1" noChangeShapeType="1" noTextEdit="1"/>
          </p:cNvSpPr>
          <p:nvPr/>
        </p:nvSpPr>
        <p:spPr bwMode="auto">
          <a:xfrm>
            <a:off x="3275856" y="2204864"/>
            <a:ext cx="2448273" cy="14401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>
                <a:ln w="317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Quels modèles</a:t>
            </a:r>
          </a:p>
          <a:p>
            <a:pPr algn="ctr"/>
            <a:r>
              <a:rPr lang="fr-FR" sz="3600" b="1" kern="10" dirty="0">
                <a:ln w="317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de VE existent</a:t>
            </a:r>
          </a:p>
          <a:p>
            <a:pPr algn="ctr"/>
            <a:r>
              <a:rPr lang="fr-FR" sz="3600" b="1" kern="10" dirty="0">
                <a:ln w="317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à ce jour ?</a:t>
            </a:r>
          </a:p>
        </p:txBody>
      </p:sp>
      <p:pic>
        <p:nvPicPr>
          <p:cNvPr id="4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267744" y="713021"/>
            <a:ext cx="2131546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BOLLORE</a:t>
            </a:r>
            <a:r>
              <a:rPr lang="fr-FR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Blue Car</a:t>
            </a:r>
          </a:p>
          <a:p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Autonomie : 190 km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/>
            <a:r>
              <a:rPr lang="en-US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Batteries :     30 kWh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/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Taille:             3,65 x 1,70 </a:t>
            </a:r>
            <a:r>
              <a:rPr lang="fr-FR" sz="1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660232" y="677308"/>
            <a:ext cx="217162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BMW</a:t>
            </a:r>
            <a:r>
              <a:rPr lang="fr-FR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i3</a:t>
            </a:r>
          </a:p>
          <a:p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Autonomie : 200 km </a:t>
            </a:r>
            <a:b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Batteries :      33 kWh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/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Taille :             3,99 x 1,77 </a:t>
            </a:r>
            <a:r>
              <a:rPr lang="fr-FR" sz="1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267744" y="2261483"/>
            <a:ext cx="245657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CITR</a:t>
            </a:r>
            <a:r>
              <a:rPr lang="fr-FR" b="1" dirty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OEN</a:t>
            </a:r>
            <a:r>
              <a:rPr lang="fr-FR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C-</a:t>
            </a:r>
            <a:r>
              <a:rPr lang="fr-FR" b="1" dirty="0" err="1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Zero</a:t>
            </a:r>
            <a:endParaRPr lang="fr-FR" b="1" dirty="0">
              <a:solidFill>
                <a:srgbClr val="000066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fr-FR" sz="1400" b="1" i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Peugeot</a:t>
            </a:r>
            <a:r>
              <a:rPr lang="fr-FR" sz="1400" b="1" i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Ion, </a:t>
            </a:r>
            <a:r>
              <a:rPr lang="fr-FR" sz="1400" b="1" i="1" dirty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Mitsubishi</a:t>
            </a:r>
            <a:r>
              <a:rPr lang="fr-FR" sz="1400" b="1" i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i-</a:t>
            </a:r>
            <a:r>
              <a:rPr lang="fr-FR" sz="1400" b="1" i="1" dirty="0" err="1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Miev</a:t>
            </a:r>
            <a:r>
              <a:rPr lang="fr-FR" sz="1400" b="1" i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fr-FR" sz="1400" b="1" i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Autonomie : 115 km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/>
            <a:r>
              <a:rPr lang="en-US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Batteries :     14,5 kWh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/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Taille :            3,47 x 1,47 </a:t>
            </a:r>
            <a:r>
              <a:rPr lang="fr-FR" sz="1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6660232" y="2261484"/>
            <a:ext cx="2131546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CITROEN</a:t>
            </a:r>
            <a:r>
              <a:rPr lang="fr-FR" sz="20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fr-FR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E-Méhari</a:t>
            </a:r>
          </a:p>
          <a:p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Autonomie : 200 km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/>
            <a:r>
              <a:rPr lang="en-US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Batteries :     30 kWh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/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Taille :            3,81 x 1,72 </a:t>
            </a:r>
            <a:r>
              <a:rPr lang="fr-FR" sz="1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2267744" y="3968769"/>
            <a:ext cx="253569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b="1" dirty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HYUNDAI</a:t>
            </a:r>
            <a:r>
              <a:rPr lang="fr-FR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IONIQ Electric</a:t>
            </a:r>
          </a:p>
          <a:p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Autonomie : 280 km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/>
            <a:r>
              <a:rPr lang="en-US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Batteries :     </a:t>
            </a:r>
            <a:r>
              <a:rPr lang="en-US" sz="1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28,5 </a:t>
            </a:r>
            <a:r>
              <a:rPr lang="en-US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kWh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/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Taille :            4,47 x 1,82 </a:t>
            </a:r>
            <a:r>
              <a:rPr lang="fr-FR" sz="1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2339752" y="5373216"/>
            <a:ext cx="213154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b="1" dirty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KIA</a:t>
            </a:r>
            <a:r>
              <a:rPr lang="fr-FR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Soul </a:t>
            </a:r>
            <a:r>
              <a:rPr lang="fr-FR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EV</a:t>
            </a:r>
            <a:endParaRPr lang="fr-FR" b="1" dirty="0">
              <a:solidFill>
                <a:srgbClr val="000066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Autonomie : 160 / 190 km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/>
            <a:r>
              <a:rPr lang="en-US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Batteries :     27 / 30 kWh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/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Taille :            4,14 x 1,80 </a:t>
            </a:r>
            <a:r>
              <a:rPr lang="fr-FR" sz="1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2411760" y="0"/>
            <a:ext cx="442281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32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Les voitures particulières</a:t>
            </a:r>
            <a:endParaRPr kumimoji="0" lang="fr-F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2" name="Picture 4" descr="Image associé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060848"/>
            <a:ext cx="2416477" cy="1590331"/>
          </a:xfrm>
          <a:prstGeom prst="rect">
            <a:avLst/>
          </a:prstGeom>
          <a:noFill/>
        </p:spPr>
      </p:pic>
      <p:pic>
        <p:nvPicPr>
          <p:cNvPr id="7175" name="Picture 7" descr="C:\Users\Dudu\Desktop\nblu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92696"/>
            <a:ext cx="2262184" cy="1152128"/>
          </a:xfrm>
          <a:prstGeom prst="rect">
            <a:avLst/>
          </a:prstGeom>
          <a:noFill/>
        </p:spPr>
      </p:pic>
      <p:pic>
        <p:nvPicPr>
          <p:cNvPr id="2" name="Picture 2" descr="C:\Users\Dudu\Desktop\e-mehari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276872"/>
            <a:ext cx="1803584" cy="1242539"/>
          </a:xfrm>
          <a:prstGeom prst="rect">
            <a:avLst/>
          </a:prstGeom>
          <a:noFill/>
        </p:spPr>
      </p:pic>
      <p:pic>
        <p:nvPicPr>
          <p:cNvPr id="1029" name="Picture 5" descr="C:\Users\Dudu\Desktop\kia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5373216"/>
            <a:ext cx="1928862" cy="1224136"/>
          </a:xfrm>
          <a:prstGeom prst="rect">
            <a:avLst/>
          </a:prstGeom>
          <a:noFill/>
        </p:spPr>
      </p:pic>
      <p:pic>
        <p:nvPicPr>
          <p:cNvPr id="1030" name="Picture 6" descr="C:\Users\Dudu\Desktop\hyundai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40" y="4005064"/>
            <a:ext cx="2109188" cy="1152128"/>
          </a:xfrm>
          <a:prstGeom prst="rect">
            <a:avLst/>
          </a:prstGeom>
          <a:noFill/>
        </p:spPr>
      </p:pic>
      <p:pic>
        <p:nvPicPr>
          <p:cNvPr id="1033" name="Picture 9" descr="C:\Users\Dudu\Desktop\i3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8024" y="692696"/>
            <a:ext cx="1874138" cy="1244962"/>
          </a:xfrm>
          <a:prstGeom prst="rect">
            <a:avLst/>
          </a:prstGeom>
          <a:noFill/>
        </p:spPr>
      </p:pic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6732240" y="3933056"/>
            <a:ext cx="213154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b="1" dirty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HYUNDAI</a:t>
            </a:r>
            <a:r>
              <a:rPr lang="fr-FR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Kona EV</a:t>
            </a:r>
          </a:p>
          <a:p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Autonomie : </a:t>
            </a:r>
            <a:r>
              <a:rPr lang="fr-FR" sz="1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300 / 470 </a:t>
            </a:r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km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/>
            <a:r>
              <a:rPr lang="en-US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Batteries :     </a:t>
            </a:r>
            <a:r>
              <a:rPr lang="en-US" sz="1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39,2/64 </a:t>
            </a:r>
            <a:r>
              <a:rPr lang="en-US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kWh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/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Taille :            4,16 x 1,80 </a:t>
            </a:r>
            <a:r>
              <a:rPr lang="fr-FR" sz="1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" name="Picture 2" descr="C:\Users\Dudu\Desktop\kona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6016" y="4005064"/>
            <a:ext cx="1982491" cy="1152128"/>
          </a:xfrm>
          <a:prstGeom prst="rect">
            <a:avLst/>
          </a:prstGeom>
          <a:noFill/>
        </p:spPr>
      </p:pic>
      <p:pic>
        <p:nvPicPr>
          <p:cNvPr id="18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20" name="Picture 8" descr="C:\Users\Dudu\Desktop\leaf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16016" y="5301208"/>
            <a:ext cx="2035900" cy="1321415"/>
          </a:xfrm>
          <a:prstGeom prst="rect">
            <a:avLst/>
          </a:prstGeom>
          <a:noFill/>
        </p:spPr>
      </p:pic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6767259" y="5301208"/>
            <a:ext cx="213154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b="1" dirty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NISSAN</a:t>
            </a:r>
            <a:r>
              <a:rPr lang="fr-FR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fr-FR" b="1" dirty="0" err="1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Leaf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Autonomie : 285/375 km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/>
            <a:r>
              <a:rPr lang="en-US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Batteries :     40/60 kWh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/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Taille :            4,49 x 1,53 </a:t>
            </a:r>
            <a:r>
              <a:rPr lang="fr-FR" sz="1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660232" y="749316"/>
            <a:ext cx="2200346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RENAULT</a:t>
            </a:r>
            <a:r>
              <a:rPr lang="fr-FR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  <a:r>
              <a:rPr lang="fr-FR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ZOE ZE 40</a:t>
            </a:r>
            <a:endParaRPr lang="fr-FR" b="1" dirty="0">
              <a:solidFill>
                <a:srgbClr val="000066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Autonomie : 300 km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/>
            <a:r>
              <a:rPr lang="en-US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Batteries :     41 </a:t>
            </a:r>
            <a:r>
              <a:rPr lang="en-US" sz="1400" b="1" dirty="0" err="1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kWwh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/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Taille :            4,08 x 1,73 </a:t>
            </a:r>
            <a:r>
              <a:rPr lang="fr-FR" sz="1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195736" y="2261484"/>
            <a:ext cx="2376264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SMART</a:t>
            </a:r>
            <a:r>
              <a:rPr lang="fr-FR" b="1" dirty="0">
                <a:ln>
                  <a:solidFill>
                    <a:schemeClr val="bg1"/>
                  </a:solidFill>
                </a:ln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fr-FR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E-Drive</a:t>
            </a:r>
            <a:endParaRPr lang="fr-FR" b="1" dirty="0">
              <a:solidFill>
                <a:srgbClr val="000066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Autonomie : 120 km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/>
            <a:r>
              <a:rPr lang="en-US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Batteries :     17,6 kWh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/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Taille :            3,49 x 1,66 </a:t>
            </a:r>
            <a:r>
              <a:rPr lang="fr-FR" sz="1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2267744" y="5408929"/>
            <a:ext cx="231768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b="1" dirty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WOLKSWAGEN</a:t>
            </a:r>
            <a:r>
              <a:rPr lang="fr-FR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e-Golf</a:t>
            </a:r>
          </a:p>
          <a:p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Autonomie : 225 km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/>
            <a:r>
              <a:rPr lang="en-US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Batteries :     35,8 kWh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/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Taille :            4,27 x 1,79 </a:t>
            </a:r>
            <a:r>
              <a:rPr lang="fr-FR" sz="1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6588224" y="3752745"/>
            <a:ext cx="244827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b="1" dirty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TESLA</a:t>
            </a:r>
            <a:r>
              <a:rPr lang="fr-FR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Model </a:t>
            </a:r>
            <a:r>
              <a:rPr lang="fr-FR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X</a:t>
            </a:r>
            <a:endParaRPr lang="fr-FR" b="1" dirty="0">
              <a:solidFill>
                <a:srgbClr val="000066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Autonomie : 350 / 450 km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/>
            <a:r>
              <a:rPr lang="en-US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Batteries :     75 / 100 kWh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/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Taille :            5,04 x 2,07 </a:t>
            </a:r>
            <a:r>
              <a:rPr lang="fr-FR" sz="1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6660232" y="5408929"/>
            <a:ext cx="219104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b="1" dirty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WOLKSWAGEN</a:t>
            </a:r>
            <a:r>
              <a:rPr lang="fr-FR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e-Up</a:t>
            </a:r>
          </a:p>
          <a:p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Autonomie : 125 km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/>
            <a:r>
              <a:rPr lang="en-US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Batteries :     18,7 kWh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/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Taille :            3,54 x 1,64 </a:t>
            </a:r>
            <a:r>
              <a:rPr lang="fr-FR" sz="1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2267744" y="3824753"/>
            <a:ext cx="214398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b="1" dirty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TESLA</a:t>
            </a:r>
            <a:r>
              <a:rPr lang="fr-FR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Model </a:t>
            </a:r>
            <a:r>
              <a:rPr lang="fr-FR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</a:t>
            </a:r>
            <a:endParaRPr lang="fr-FR" b="1" dirty="0">
              <a:solidFill>
                <a:srgbClr val="000066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Autonomie : 380 / </a:t>
            </a:r>
            <a:r>
              <a:rPr lang="fr-FR" sz="1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580 </a:t>
            </a:r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km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/>
            <a:r>
              <a:rPr lang="en-US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Batteries :     75 / 100 kWh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/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Taille :            4,98 x 1,96 </a:t>
            </a:r>
            <a:r>
              <a:rPr lang="fr-FR" sz="1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2411760" y="0"/>
            <a:ext cx="442281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32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Les voitures particulières</a:t>
            </a:r>
            <a:endParaRPr kumimoji="0" lang="fr-F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 descr="C:\Users\Dudu\Desktop\zo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764704"/>
            <a:ext cx="1875592" cy="1247894"/>
          </a:xfrm>
          <a:prstGeom prst="rect">
            <a:avLst/>
          </a:prstGeom>
          <a:noFill/>
        </p:spPr>
      </p:pic>
      <p:pic>
        <p:nvPicPr>
          <p:cNvPr id="3076" name="Picture 4" descr="C:\Users\Dudu\Desktop\smart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276872"/>
            <a:ext cx="1654451" cy="1080120"/>
          </a:xfrm>
          <a:prstGeom prst="rect">
            <a:avLst/>
          </a:prstGeom>
          <a:noFill/>
        </p:spPr>
      </p:pic>
      <p:pic>
        <p:nvPicPr>
          <p:cNvPr id="3077" name="Picture 5" descr="C:\Users\Dudu\Desktop\s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861048"/>
            <a:ext cx="2122153" cy="1118058"/>
          </a:xfrm>
          <a:prstGeom prst="rect">
            <a:avLst/>
          </a:prstGeom>
          <a:noFill/>
        </p:spPr>
      </p:pic>
      <p:pic>
        <p:nvPicPr>
          <p:cNvPr id="3078" name="Picture 6" descr="C:\Users\Dudu\Desktop\x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789040"/>
            <a:ext cx="1819986" cy="1124614"/>
          </a:xfrm>
          <a:prstGeom prst="rect">
            <a:avLst/>
          </a:prstGeom>
          <a:noFill/>
        </p:spPr>
      </p:pic>
      <p:pic>
        <p:nvPicPr>
          <p:cNvPr id="3079" name="Picture 7" descr="C:\Users\Dudu\Desktop\up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5373216"/>
            <a:ext cx="1655241" cy="1008112"/>
          </a:xfrm>
          <a:prstGeom prst="rect">
            <a:avLst/>
          </a:prstGeom>
          <a:noFill/>
        </p:spPr>
      </p:pic>
      <p:pic>
        <p:nvPicPr>
          <p:cNvPr id="3080" name="Picture 8" descr="C:\Users\Dudu\Desktop\gol2f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7348" y="5517232"/>
            <a:ext cx="1981871" cy="864096"/>
          </a:xfrm>
          <a:prstGeom prst="rect">
            <a:avLst/>
          </a:prstGeom>
          <a:noFill/>
        </p:spPr>
      </p:pic>
      <p:pic>
        <p:nvPicPr>
          <p:cNvPr id="25" name="Picture 9" descr="C:\Users\Dudu\Desktop\ampera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4018" y="764705"/>
            <a:ext cx="2016222" cy="1152127"/>
          </a:xfrm>
          <a:prstGeom prst="rect">
            <a:avLst/>
          </a:prstGeom>
          <a:noFill/>
        </p:spPr>
      </p:pic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2195736" y="821324"/>
            <a:ext cx="2131546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OPEL</a:t>
            </a:r>
            <a:r>
              <a:rPr lang="fr-FR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Ampéra-E</a:t>
            </a:r>
          </a:p>
          <a:p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Autonomie : 390 km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/>
            <a:r>
              <a:rPr lang="en-US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Batteries :     60 kWh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/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Taille :            4,16 x 1,85 </a:t>
            </a:r>
            <a:r>
              <a:rPr lang="fr-FR" sz="1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2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6516216" y="2189476"/>
            <a:ext cx="2131546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TESLA</a:t>
            </a:r>
            <a:r>
              <a:rPr lang="fr-FR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Model </a:t>
            </a:r>
            <a:r>
              <a:rPr lang="fr-FR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</a:t>
            </a:r>
            <a:endParaRPr lang="fr-FR" b="1" dirty="0">
              <a:solidFill>
                <a:srgbClr val="000066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Autonomie : </a:t>
            </a:r>
            <a:r>
              <a:rPr lang="fr-FR" sz="1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345 </a:t>
            </a:r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/ </a:t>
            </a:r>
            <a:r>
              <a:rPr lang="fr-FR" sz="1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500 </a:t>
            </a:r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km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/>
            <a:r>
              <a:rPr lang="en-US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Batteries :     </a:t>
            </a:r>
            <a:r>
              <a:rPr lang="en-US" sz="1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50 </a:t>
            </a:r>
            <a:r>
              <a:rPr lang="en-US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/ </a:t>
            </a:r>
            <a:r>
              <a:rPr lang="en-US" sz="1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75 </a:t>
            </a:r>
            <a:r>
              <a:rPr lang="en-US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kWh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/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Taille :            </a:t>
            </a:r>
            <a:r>
              <a:rPr lang="fr-FR" sz="1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4,67 </a:t>
            </a:r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x </a:t>
            </a:r>
            <a:r>
              <a:rPr lang="fr-FR" sz="1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1,82 m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7" name="Picture 3" descr="C:\Users\Dudu\Desktop\Tesla-Model-3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11960" y="2060848"/>
            <a:ext cx="2401887" cy="14681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1027" name="Picture 3" descr="C:\Users\Dudu\Desktop\kia niro ev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908300"/>
            <a:ext cx="2842392" cy="1545035"/>
          </a:xfrm>
          <a:prstGeom prst="rect">
            <a:avLst/>
          </a:prstGeom>
          <a:noFill/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15616" y="3861048"/>
            <a:ext cx="2189189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KIA </a:t>
            </a:r>
            <a:r>
              <a:rPr lang="fr-FR" b="1" dirty="0" err="1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Niro</a:t>
            </a:r>
            <a:r>
              <a:rPr lang="fr-FR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EV</a:t>
            </a:r>
            <a:endParaRPr lang="fr-FR" b="1" dirty="0">
              <a:solidFill>
                <a:srgbClr val="000066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Autonomie : </a:t>
            </a:r>
            <a:r>
              <a:rPr lang="fr-FR" sz="1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270 / 420km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/>
            <a:r>
              <a:rPr lang="en-US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Batteries :     </a:t>
            </a:r>
            <a:r>
              <a:rPr lang="en-US" sz="1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39,2 / 64 </a:t>
            </a:r>
            <a:r>
              <a:rPr lang="en-US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kWh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/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Taille :            </a:t>
            </a:r>
            <a:r>
              <a:rPr lang="fr-FR" sz="1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4,37 x 1,80 m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8" name="Picture 4" descr="C:\Users\Dudu\Desktop\9256-2019-jaguar-i-pac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57222" y="1340768"/>
            <a:ext cx="3555138" cy="2592288"/>
          </a:xfrm>
          <a:prstGeom prst="rect">
            <a:avLst/>
          </a:prstGeom>
          <a:noFill/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436096" y="908720"/>
            <a:ext cx="209147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JAGUAR </a:t>
            </a:r>
            <a:r>
              <a:rPr lang="fr-FR" b="1" dirty="0" err="1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i-Pace</a:t>
            </a:r>
            <a:endParaRPr lang="fr-FR" b="1" dirty="0">
              <a:solidFill>
                <a:srgbClr val="000066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Autonomie : </a:t>
            </a:r>
            <a:r>
              <a:rPr lang="fr-FR" sz="1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380 km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/>
            <a:r>
              <a:rPr lang="en-US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Batteries :     </a:t>
            </a:r>
            <a:r>
              <a:rPr lang="en-US" sz="1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90 kWh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/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Taille :            </a:t>
            </a:r>
            <a:r>
              <a:rPr lang="fr-FR" sz="1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4,68x 2,39 m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475656" y="116632"/>
            <a:ext cx="56328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32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Nouveautés 2</a:t>
            </a:r>
            <a:r>
              <a:rPr lang="fr-FR" sz="3200" b="1" baseline="30000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ème</a:t>
            </a:r>
            <a:r>
              <a:rPr lang="fr-FR" sz="32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Semestre 2018</a:t>
            </a:r>
            <a:endParaRPr kumimoji="0" lang="fr-F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C:\Users\Dudu\Desktop\kona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2072534"/>
            <a:ext cx="2581910" cy="1500481"/>
          </a:xfrm>
          <a:prstGeom prst="rect">
            <a:avLst/>
          </a:prstGeom>
          <a:noFill/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043608" y="996116"/>
            <a:ext cx="219047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HYUNDAI </a:t>
            </a:r>
            <a:r>
              <a:rPr lang="fr-FR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Kona </a:t>
            </a:r>
            <a:r>
              <a:rPr lang="fr-FR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EV</a:t>
            </a:r>
          </a:p>
          <a:p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Autonomie : </a:t>
            </a:r>
            <a:r>
              <a:rPr lang="fr-FR" sz="1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300 / 470 </a:t>
            </a:r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km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/>
            <a:r>
              <a:rPr lang="en-US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Batteries :     </a:t>
            </a:r>
            <a:r>
              <a:rPr lang="en-US" sz="1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39,2 / 64 </a:t>
            </a:r>
            <a:r>
              <a:rPr lang="en-US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kWh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/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Taille :            4,16 x 1,80 </a:t>
            </a:r>
            <a:r>
              <a:rPr lang="fr-FR" sz="1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1" name="Picture 3" descr="C:\Users\Dudu\Desktop\Tesla-Model-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38171" y="4437112"/>
            <a:ext cx="3651941" cy="2232248"/>
          </a:xfrm>
          <a:prstGeom prst="rect">
            <a:avLst/>
          </a:prstGeom>
          <a:noFill/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5148064" y="3789040"/>
            <a:ext cx="2131546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 smtClean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TESLA </a:t>
            </a:r>
            <a:r>
              <a:rPr lang="fr-FR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Model 3</a:t>
            </a:r>
            <a:endParaRPr lang="fr-FR" b="1" dirty="0">
              <a:solidFill>
                <a:srgbClr val="000066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Autonomie : </a:t>
            </a:r>
            <a:r>
              <a:rPr lang="fr-FR" sz="1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350 </a:t>
            </a:r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/ </a:t>
            </a:r>
            <a:r>
              <a:rPr lang="fr-FR" sz="1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500 </a:t>
            </a:r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km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/>
            <a:r>
              <a:rPr lang="en-US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Batteries :     </a:t>
            </a:r>
            <a:r>
              <a:rPr lang="en-US" sz="1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50 </a:t>
            </a:r>
            <a:r>
              <a:rPr lang="en-US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/ </a:t>
            </a:r>
            <a:r>
              <a:rPr lang="en-US" sz="1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75 </a:t>
            </a:r>
            <a:r>
              <a:rPr lang="en-US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kWh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/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Taille :            </a:t>
            </a:r>
            <a:r>
              <a:rPr lang="fr-FR" sz="1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4,67 </a:t>
            </a:r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x </a:t>
            </a:r>
            <a:r>
              <a:rPr lang="fr-FR" sz="1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1,82 m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339752" y="2924944"/>
            <a:ext cx="221169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b="1" dirty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PEUGEOT</a:t>
            </a:r>
            <a:r>
              <a:rPr lang="fr-FR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Partner E</a:t>
            </a:r>
          </a:p>
          <a:p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Autonomie :   130 km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/>
            <a:r>
              <a:rPr lang="en-US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Batteries :       22,5 kWh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/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Taille :              4,38 x 2,11 </a:t>
            </a:r>
            <a:r>
              <a:rPr lang="fr-FR" sz="1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411760" y="1541404"/>
            <a:ext cx="216024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NISSAN</a:t>
            </a:r>
            <a:r>
              <a:rPr lang="fr-FR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e-NV200 </a:t>
            </a:r>
          </a:p>
          <a:p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Autonomie : </a:t>
            </a:r>
            <a:r>
              <a:rPr lang="fr-FR" sz="1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130 / 280 </a:t>
            </a:r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km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/>
            <a:r>
              <a:rPr lang="en-US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Batteries :     </a:t>
            </a:r>
            <a:r>
              <a:rPr lang="en-US" sz="1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24 / 40 </a:t>
            </a:r>
            <a:r>
              <a:rPr lang="en-US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kWh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/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Taille: 	 4,56 x 1,75 </a:t>
            </a:r>
            <a:r>
              <a:rPr lang="fr-FR" sz="1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588224" y="2924944"/>
            <a:ext cx="220881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b="1" dirty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RENAULT</a:t>
            </a:r>
            <a:r>
              <a:rPr lang="fr-FR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</a:t>
            </a:r>
            <a:r>
              <a:rPr lang="fr-FR" b="1" dirty="0" err="1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Kangoo</a:t>
            </a:r>
            <a:r>
              <a:rPr lang="fr-FR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ZE</a:t>
            </a:r>
          </a:p>
          <a:p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Autonomie : 205 km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/>
            <a:r>
              <a:rPr lang="en-US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Batteries :     33 kWh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/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Taille :             4,28 x 1,83 </a:t>
            </a:r>
            <a:r>
              <a:rPr lang="fr-FR" sz="1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203848" y="548680"/>
            <a:ext cx="24875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32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Les Utilitaires</a:t>
            </a:r>
            <a:endParaRPr kumimoji="0" lang="fr-F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Dudu\Desktop\e-berlingo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556792"/>
            <a:ext cx="1760769" cy="1161108"/>
          </a:xfrm>
          <a:prstGeom prst="rect">
            <a:avLst/>
          </a:prstGeom>
          <a:noFill/>
        </p:spPr>
      </p:pic>
      <p:pic>
        <p:nvPicPr>
          <p:cNvPr id="2051" name="Picture 3" descr="C:\Users\Dudu\Desktop\partner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852936"/>
            <a:ext cx="1876787" cy="1296144"/>
          </a:xfrm>
          <a:prstGeom prst="rect">
            <a:avLst/>
          </a:prstGeom>
          <a:noFill/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6516216" y="1469396"/>
            <a:ext cx="2209323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CITROEN</a:t>
            </a:r>
            <a:r>
              <a:rPr lang="fr-FR" b="1" dirty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  <a:r>
              <a:rPr lang="fr-FR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e-</a:t>
            </a:r>
            <a:r>
              <a:rPr lang="fr-FR" b="1" dirty="0" err="1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Berlingo</a:t>
            </a:r>
            <a:endParaRPr lang="fr-FR" b="1" dirty="0">
              <a:solidFill>
                <a:srgbClr val="000066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Autonomie : 130 km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/>
            <a:r>
              <a:rPr lang="en-US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Batteries :     22,5 kWh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/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Taille :            4,38 x 1,81 </a:t>
            </a:r>
            <a:r>
              <a:rPr lang="fr-FR" sz="1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2" name="Picture 4" descr="C:\Users\Dudu\Desktop\n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340768"/>
            <a:ext cx="1996762" cy="1368152"/>
          </a:xfrm>
          <a:prstGeom prst="rect">
            <a:avLst/>
          </a:prstGeom>
          <a:noFill/>
        </p:spPr>
      </p:pic>
      <p:pic>
        <p:nvPicPr>
          <p:cNvPr id="2053" name="Picture 5" descr="C:\Users\Dudu\Desktop\k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2852936"/>
            <a:ext cx="2002251" cy="1224136"/>
          </a:xfrm>
          <a:prstGeom prst="rect">
            <a:avLst/>
          </a:prstGeom>
          <a:noFill/>
        </p:spPr>
      </p:pic>
      <p:pic>
        <p:nvPicPr>
          <p:cNvPr id="11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1027" name="Picture 3" descr="C:\Users\Dudu\Desktop\2018-03-28_15h11_49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4293096"/>
            <a:ext cx="2190634" cy="2178373"/>
          </a:xfrm>
          <a:prstGeom prst="rect">
            <a:avLst/>
          </a:prstGeom>
          <a:noFill/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339752" y="4437112"/>
            <a:ext cx="262046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b="1" dirty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RENAULT</a:t>
            </a:r>
            <a:r>
              <a:rPr lang="fr-FR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</a:t>
            </a:r>
            <a:r>
              <a:rPr lang="fr-FR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Master ZE</a:t>
            </a:r>
            <a:endParaRPr lang="fr-FR" b="1" dirty="0">
              <a:solidFill>
                <a:srgbClr val="000066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Autonomie : </a:t>
            </a:r>
            <a:r>
              <a:rPr lang="fr-FR" sz="1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120 </a:t>
            </a:r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km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/>
            <a:r>
              <a:rPr lang="en-US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Batteries :     33 kWh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/>
            <a:r>
              <a:rPr lang="fr-FR" sz="1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Taille :            </a:t>
            </a:r>
            <a:r>
              <a:rPr lang="fr-FR" sz="1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2,07 x 5,05 à 6,20 m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udu\Desktop\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8496944" cy="4257492"/>
          </a:xfrm>
          <a:prstGeom prst="rect">
            <a:avLst/>
          </a:prstGeom>
          <a:noFill/>
        </p:spPr>
      </p:pic>
      <p:pic>
        <p:nvPicPr>
          <p:cNvPr id="2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83568" y="4797152"/>
            <a:ext cx="79208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2019-2025</a:t>
            </a:r>
            <a:r>
              <a:rPr lang="fr-FR" sz="32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: le Boom de la voiture électrique</a:t>
            </a:r>
            <a:r>
              <a:rPr lang="fr-FR" sz="8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fr-FR" sz="8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</a:br>
            <a:endParaRPr lang="fr-FR" sz="800" b="1" dirty="0" smtClean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Prés de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200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nouveaux modèles sont en préparation.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123728" y="692696"/>
            <a:ext cx="48363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Le projet EP Tender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23528" y="1700808"/>
            <a:ext cx="8640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Pour les trajets du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quotidien,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l’autonomie des VE est suffisante.</a:t>
            </a:r>
            <a:endParaRPr lang="fr-FR" sz="10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fr-FR" sz="10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Mais pour les longues distances, il peut s’avérer utile de louer </a:t>
            </a:r>
            <a:r>
              <a:rPr lang="fr-FR" sz="2600" b="1" dirty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temporairement</a:t>
            </a:r>
            <a:r>
              <a:rPr lang="fr-FR" sz="2400" b="1" dirty="0">
                <a:ln>
                  <a:solidFill>
                    <a:schemeClr val="bg1"/>
                  </a:solidFill>
                </a:ln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un prolongateur d’autonomie.</a:t>
            </a:r>
            <a:endParaRPr lang="fr-FR" sz="10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fr-FR" sz="10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r>
              <a:rPr lang="fr-FR" sz="2600" b="1" dirty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C’est comme ut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iliser</a:t>
            </a:r>
            <a:r>
              <a:rPr lang="fr-FR" sz="2400" b="1" dirty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une batterie de secours pour Smartphone.</a:t>
            </a:r>
          </a:p>
        </p:txBody>
      </p:sp>
      <p:pic>
        <p:nvPicPr>
          <p:cNvPr id="1026" name="Picture 2" descr="C:\Users\Dudu\Desktop\smar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3645024"/>
            <a:ext cx="1784256" cy="1224135"/>
          </a:xfrm>
          <a:prstGeom prst="rect">
            <a:avLst/>
          </a:prstGeom>
          <a:noFill/>
        </p:spPr>
      </p:pic>
      <p:pic>
        <p:nvPicPr>
          <p:cNvPr id="1027" name="Picture 3" descr="C:\Users\Dudu\Desktop\bat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3789040"/>
            <a:ext cx="1806078" cy="931556"/>
          </a:xfrm>
          <a:prstGeom prst="rect">
            <a:avLst/>
          </a:prstGeom>
          <a:noFill/>
        </p:spPr>
      </p:pic>
      <p:pic>
        <p:nvPicPr>
          <p:cNvPr id="1031" name="Picture 7" descr="C:\Users\Dudu\Desktop\zoe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7" y="4797152"/>
            <a:ext cx="3325565" cy="1728192"/>
          </a:xfrm>
          <a:prstGeom prst="rect">
            <a:avLst/>
          </a:prstGeom>
          <a:noFill/>
        </p:spPr>
      </p:pic>
      <p:pic>
        <p:nvPicPr>
          <p:cNvPr id="1032" name="Picture 8" descr="C:\Users\Dudu\Desktop\tender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0000" y="4788000"/>
            <a:ext cx="1265850" cy="1746000"/>
          </a:xfrm>
          <a:prstGeom prst="rect">
            <a:avLst/>
          </a:prstGeom>
          <a:noFill/>
        </p:spPr>
      </p:pic>
      <p:pic>
        <p:nvPicPr>
          <p:cNvPr id="1034" name="Picture 10" descr="C:\Users\Dudu\Desktop\ep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332656"/>
            <a:ext cx="951247" cy="1296144"/>
          </a:xfrm>
          <a:prstGeom prst="rect">
            <a:avLst/>
          </a:prstGeom>
          <a:noFill/>
        </p:spPr>
      </p:pic>
      <p:pic>
        <p:nvPicPr>
          <p:cNvPr id="9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18803</TotalTime>
  <Words>3544</Words>
  <Application>Microsoft Office PowerPoint</Application>
  <PresentationFormat>Affichage à l'écran (4:3)</PresentationFormat>
  <Paragraphs>701</Paragraphs>
  <Slides>105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105</vt:i4>
      </vt:variant>
    </vt:vector>
  </HeadingPairs>
  <TitlesOfParts>
    <vt:vector size="106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Comment trouver les bornes de recharge sur la voie publique ?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Autoroute: Recharge à  80% ?</vt:lpstr>
      <vt:lpstr>Diapositive 50</vt:lpstr>
      <vt:lpstr>Diapositive 51</vt:lpstr>
      <vt:lpstr>Diapositive 52</vt:lpstr>
      <vt:lpstr>Diapositive 53</vt:lpstr>
      <vt:lpstr>Consommation en kWh/100 km et autonomie</vt:lpstr>
      <vt:lpstr>La capacité des batteries s’exprime en kWh.</vt:lpstr>
      <vt:lpstr>Diapositive 56</vt:lpstr>
      <vt:lpstr>Diapositive 57</vt:lpstr>
      <vt:lpstr>Cycle NEDC et WLTP Késaco ?</vt:lpstr>
      <vt:lpstr>Diapositive 59</vt:lpstr>
      <vt:lpstr>Diapositive 60</vt:lpstr>
      <vt:lpstr>Un mot sur le freinage régénératif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Diapositive 69</vt:lpstr>
      <vt:lpstr>Diapositive 70</vt:lpstr>
      <vt:lpstr>Diapositive 71</vt:lpstr>
      <vt:lpstr>Diapositive 72</vt:lpstr>
      <vt:lpstr>Diapositive 73</vt:lpstr>
      <vt:lpstr>Diapositive 74</vt:lpstr>
      <vt:lpstr>Diapositive 75</vt:lpstr>
      <vt:lpstr>Diapositive 76</vt:lpstr>
      <vt:lpstr>Diapositive 77</vt:lpstr>
      <vt:lpstr>Diapositive 78</vt:lpstr>
      <vt:lpstr>Diapositive 79</vt:lpstr>
      <vt:lpstr>Diapositive 80</vt:lpstr>
      <vt:lpstr>Diapositive 81</vt:lpstr>
      <vt:lpstr>Diapositive 82</vt:lpstr>
      <vt:lpstr>Diapositive 83</vt:lpstr>
      <vt:lpstr>Diapositive 84</vt:lpstr>
      <vt:lpstr>Diapositive 85</vt:lpstr>
      <vt:lpstr>Diapositive 86</vt:lpstr>
      <vt:lpstr>Diapositive 87</vt:lpstr>
      <vt:lpstr>Diapositive 88</vt:lpstr>
      <vt:lpstr>Diapositive 89</vt:lpstr>
      <vt:lpstr>Diapositive 90</vt:lpstr>
      <vt:lpstr>Diapositive 91</vt:lpstr>
      <vt:lpstr>Diapositive 92</vt:lpstr>
      <vt:lpstr>Diapositive 93</vt:lpstr>
      <vt:lpstr>Diapositive 94</vt:lpstr>
      <vt:lpstr>Diapositive 95</vt:lpstr>
      <vt:lpstr>Diapositive 96</vt:lpstr>
      <vt:lpstr>Diapositive 97</vt:lpstr>
      <vt:lpstr>Diapositive 98</vt:lpstr>
      <vt:lpstr>Diapositive 99</vt:lpstr>
      <vt:lpstr>Diapositive 100</vt:lpstr>
      <vt:lpstr>Diapositive 101</vt:lpstr>
      <vt:lpstr>Diapositive 102</vt:lpstr>
      <vt:lpstr>Diapositive 103</vt:lpstr>
      <vt:lpstr>Diapositive 104</vt:lpstr>
      <vt:lpstr>Diapositive 105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Famille Revault</dc:creator>
  <cp:lastModifiedBy>Dudu</cp:lastModifiedBy>
  <cp:revision>1064</cp:revision>
  <dcterms:created xsi:type="dcterms:W3CDTF">2016-08-13T09:11:59Z</dcterms:created>
  <dcterms:modified xsi:type="dcterms:W3CDTF">2018-09-27T17:37:04Z</dcterms:modified>
</cp:coreProperties>
</file>